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6"/>
  </p:notesMasterIdLst>
  <p:sldIdLst>
    <p:sldId id="256" r:id="rId5"/>
  </p:sldIdLst>
  <p:sldSz cx="51206400" cy="43205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608" userDrawn="1">
          <p15:clr>
            <a:srgbClr val="A4A3A4"/>
          </p15:clr>
        </p15:guide>
        <p15:guide id="2" pos="161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1FFC"/>
    <a:srgbClr val="F97407"/>
    <a:srgbClr val="F3900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033" autoAdjust="0"/>
  </p:normalViewPr>
  <p:slideViewPr>
    <p:cSldViewPr snapToGrid="0">
      <p:cViewPr varScale="1">
        <p:scale>
          <a:sx n="24" d="100"/>
          <a:sy n="24" d="100"/>
        </p:scale>
        <p:origin x="2598" y="120"/>
      </p:cViewPr>
      <p:guideLst>
        <p:guide orient="horz" pos="13608"/>
        <p:guide pos="16128"/>
      </p:guideLst>
    </p:cSldViewPr>
  </p:slideViewPr>
  <p:notesTextViewPr>
    <p:cViewPr>
      <p:scale>
        <a:sx n="3" d="2"/>
        <a:sy n="3" d="2"/>
      </p:scale>
      <p:origin x="0" y="0"/>
    </p:cViewPr>
  </p:notesTextViewPr>
  <p:sorterViewPr>
    <p:cViewPr>
      <p:scale>
        <a:sx n="100" d="100"/>
        <a:sy n="100" d="100"/>
      </p:scale>
      <p:origin x="0" y="-2827"/>
    </p:cViewPr>
  </p:sorterViewPr>
  <p:gridSpacing cx="914400" cy="9144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hdphoto1.wdp>
</file>

<file path=ppt/media/hdphoto2.wdp>
</file>

<file path=ppt/media/image1.png>
</file>

<file path=ppt/media/image10.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EADBB8-4EB9-4474-80E4-B57471AB8169}" type="datetimeFigureOut">
              <a:rPr lang="en-US" smtClean="0"/>
              <a:t>7/18/2025</a:t>
            </a:fld>
            <a:endParaRPr lang="en-US"/>
          </a:p>
        </p:txBody>
      </p:sp>
      <p:sp>
        <p:nvSpPr>
          <p:cNvPr id="4" name="Slide Image Placeholder 3"/>
          <p:cNvSpPr>
            <a:spLocks noGrp="1" noRot="1" noChangeAspect="1"/>
          </p:cNvSpPr>
          <p:nvPr>
            <p:ph type="sldImg" idx="2"/>
          </p:nvPr>
        </p:nvSpPr>
        <p:spPr>
          <a:xfrm>
            <a:off x="1600200" y="1143000"/>
            <a:ext cx="36576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AB1127-8A0D-4432-B823-180CFCCA4EF4}" type="slidenum">
              <a:rPr lang="en-US" smtClean="0"/>
              <a:t>‹#›</a:t>
            </a:fld>
            <a:endParaRPr lang="en-US"/>
          </a:p>
        </p:txBody>
      </p:sp>
    </p:spTree>
    <p:extLst>
      <p:ext uri="{BB962C8B-B14F-4D97-AF65-F5344CB8AC3E}">
        <p14:creationId xmlns:p14="http://schemas.microsoft.com/office/powerpoint/2010/main" val="1953391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AB1127-8A0D-4432-B823-180CFCCA4EF4}" type="slidenum">
              <a:rPr lang="en-US" smtClean="0"/>
              <a:t>1</a:t>
            </a:fld>
            <a:endParaRPr lang="en-US"/>
          </a:p>
        </p:txBody>
      </p:sp>
    </p:spTree>
    <p:extLst>
      <p:ext uri="{BB962C8B-B14F-4D97-AF65-F5344CB8AC3E}">
        <p14:creationId xmlns:p14="http://schemas.microsoft.com/office/powerpoint/2010/main" val="9919870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480" y="7070887"/>
            <a:ext cx="43525440" cy="15041880"/>
          </a:xfrm>
        </p:spPr>
        <p:txBody>
          <a:bodyPr anchor="b"/>
          <a:lstStyle>
            <a:lvl1pPr algn="ctr">
              <a:defRPr sz="33600"/>
            </a:lvl1pPr>
          </a:lstStyle>
          <a:p>
            <a:r>
              <a:rPr lang="en-US"/>
              <a:t>Click to edit Master title style</a:t>
            </a:r>
            <a:endParaRPr lang="en-US" dirty="0"/>
          </a:p>
        </p:txBody>
      </p:sp>
      <p:sp>
        <p:nvSpPr>
          <p:cNvPr id="3" name="Subtitle 2"/>
          <p:cNvSpPr>
            <a:spLocks noGrp="1"/>
          </p:cNvSpPr>
          <p:nvPr>
            <p:ph type="subTitle" idx="1"/>
          </p:nvPr>
        </p:nvSpPr>
        <p:spPr>
          <a:xfrm>
            <a:off x="6400800" y="22692839"/>
            <a:ext cx="38404800" cy="10431301"/>
          </a:xfrm>
        </p:spPr>
        <p:txBody>
          <a:bodyPr/>
          <a:lstStyle>
            <a:lvl1pPr marL="0" indent="0" algn="ctr">
              <a:buNone/>
              <a:defRPr sz="13440"/>
            </a:lvl1pPr>
            <a:lvl2pPr marL="2560320" indent="0" algn="ctr">
              <a:buNone/>
              <a:defRPr sz="11200"/>
            </a:lvl2pPr>
            <a:lvl3pPr marL="5120640" indent="0" algn="ctr">
              <a:buNone/>
              <a:defRPr sz="10080"/>
            </a:lvl3pPr>
            <a:lvl4pPr marL="7680960" indent="0" algn="ctr">
              <a:buNone/>
              <a:defRPr sz="8960"/>
            </a:lvl4pPr>
            <a:lvl5pPr marL="10241280" indent="0" algn="ctr">
              <a:buNone/>
              <a:defRPr sz="8960"/>
            </a:lvl5pPr>
            <a:lvl6pPr marL="12801600" indent="0" algn="ctr">
              <a:buNone/>
              <a:defRPr sz="8960"/>
            </a:lvl6pPr>
            <a:lvl7pPr marL="15361920" indent="0" algn="ctr">
              <a:buNone/>
              <a:defRPr sz="8960"/>
            </a:lvl7pPr>
            <a:lvl8pPr marL="17922240" indent="0" algn="ctr">
              <a:buNone/>
              <a:defRPr sz="8960"/>
            </a:lvl8pPr>
            <a:lvl9pPr marL="20482560" indent="0" algn="ctr">
              <a:buNone/>
              <a:defRPr sz="89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12B7AB5-0FE7-4076-A9C3-4F8C00647FEF}" type="datetimeFigureOut">
              <a:rPr lang="en-US" smtClean="0"/>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5B311E-5C64-42B9-A4C3-B6505B6C1AC0}" type="slidenum">
              <a:rPr lang="en-US" smtClean="0"/>
              <a:t>‹#›</a:t>
            </a:fld>
            <a:endParaRPr lang="en-US"/>
          </a:p>
        </p:txBody>
      </p:sp>
    </p:spTree>
    <p:extLst>
      <p:ext uri="{BB962C8B-B14F-4D97-AF65-F5344CB8AC3E}">
        <p14:creationId xmlns:p14="http://schemas.microsoft.com/office/powerpoint/2010/main" val="1299149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2B7AB5-0FE7-4076-A9C3-4F8C00647FEF}" type="datetimeFigureOut">
              <a:rPr lang="en-US" smtClean="0"/>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5B311E-5C64-42B9-A4C3-B6505B6C1AC0}" type="slidenum">
              <a:rPr lang="en-US" smtClean="0"/>
              <a:t>‹#›</a:t>
            </a:fld>
            <a:endParaRPr lang="en-US"/>
          </a:p>
        </p:txBody>
      </p:sp>
    </p:spTree>
    <p:extLst>
      <p:ext uri="{BB962C8B-B14F-4D97-AF65-F5344CB8AC3E}">
        <p14:creationId xmlns:p14="http://schemas.microsoft.com/office/powerpoint/2010/main" val="2961852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3" y="2300288"/>
            <a:ext cx="11041380" cy="366145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520443" y="2300288"/>
            <a:ext cx="32484060" cy="366145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2B7AB5-0FE7-4076-A9C3-4F8C00647FEF}" type="datetimeFigureOut">
              <a:rPr lang="en-US" smtClean="0"/>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5B311E-5C64-42B9-A4C3-B6505B6C1AC0}" type="slidenum">
              <a:rPr lang="en-US" smtClean="0"/>
              <a:t>‹#›</a:t>
            </a:fld>
            <a:endParaRPr lang="en-US"/>
          </a:p>
        </p:txBody>
      </p:sp>
    </p:spTree>
    <p:extLst>
      <p:ext uri="{BB962C8B-B14F-4D97-AF65-F5344CB8AC3E}">
        <p14:creationId xmlns:p14="http://schemas.microsoft.com/office/powerpoint/2010/main" val="4170434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2B7AB5-0FE7-4076-A9C3-4F8C00647FEF}" type="datetimeFigureOut">
              <a:rPr lang="en-US" smtClean="0"/>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5B311E-5C64-42B9-A4C3-B6505B6C1AC0}" type="slidenum">
              <a:rPr lang="en-US" smtClean="0"/>
              <a:t>‹#›</a:t>
            </a:fld>
            <a:endParaRPr lang="en-US"/>
          </a:p>
        </p:txBody>
      </p:sp>
    </p:spTree>
    <p:extLst>
      <p:ext uri="{BB962C8B-B14F-4D97-AF65-F5344CB8AC3E}">
        <p14:creationId xmlns:p14="http://schemas.microsoft.com/office/powerpoint/2010/main" val="314203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3" y="10771359"/>
            <a:ext cx="44165520" cy="17972243"/>
          </a:xfrm>
        </p:spPr>
        <p:txBody>
          <a:bodyPr anchor="b"/>
          <a:lstStyle>
            <a:lvl1pPr>
              <a:defRPr sz="33600"/>
            </a:lvl1pPr>
          </a:lstStyle>
          <a:p>
            <a:r>
              <a:rPr lang="en-US"/>
              <a:t>Click to edit Master title style</a:t>
            </a:r>
            <a:endParaRPr lang="en-US" dirty="0"/>
          </a:p>
        </p:txBody>
      </p:sp>
      <p:sp>
        <p:nvSpPr>
          <p:cNvPr id="3" name="Text Placeholder 2"/>
          <p:cNvSpPr>
            <a:spLocks noGrp="1"/>
          </p:cNvSpPr>
          <p:nvPr>
            <p:ph type="body" idx="1"/>
          </p:nvPr>
        </p:nvSpPr>
        <p:spPr>
          <a:xfrm>
            <a:off x="3493773" y="28913626"/>
            <a:ext cx="44165520" cy="9451178"/>
          </a:xfrm>
        </p:spPr>
        <p:txBody>
          <a:bodyPr/>
          <a:lstStyle>
            <a:lvl1pPr marL="0" indent="0">
              <a:buNone/>
              <a:defRPr sz="13440">
                <a:solidFill>
                  <a:schemeClr val="tx1">
                    <a:tint val="82000"/>
                  </a:schemeClr>
                </a:solidFill>
              </a:defRPr>
            </a:lvl1pPr>
            <a:lvl2pPr marL="2560320" indent="0">
              <a:buNone/>
              <a:defRPr sz="11200">
                <a:solidFill>
                  <a:schemeClr val="tx1">
                    <a:tint val="82000"/>
                  </a:schemeClr>
                </a:solidFill>
              </a:defRPr>
            </a:lvl2pPr>
            <a:lvl3pPr marL="5120640" indent="0">
              <a:buNone/>
              <a:defRPr sz="10080">
                <a:solidFill>
                  <a:schemeClr val="tx1">
                    <a:tint val="82000"/>
                  </a:schemeClr>
                </a:solidFill>
              </a:defRPr>
            </a:lvl3pPr>
            <a:lvl4pPr marL="7680960" indent="0">
              <a:buNone/>
              <a:defRPr sz="8960">
                <a:solidFill>
                  <a:schemeClr val="tx1">
                    <a:tint val="82000"/>
                  </a:schemeClr>
                </a:solidFill>
              </a:defRPr>
            </a:lvl4pPr>
            <a:lvl5pPr marL="10241280" indent="0">
              <a:buNone/>
              <a:defRPr sz="8960">
                <a:solidFill>
                  <a:schemeClr val="tx1">
                    <a:tint val="82000"/>
                  </a:schemeClr>
                </a:solidFill>
              </a:defRPr>
            </a:lvl5pPr>
            <a:lvl6pPr marL="12801600" indent="0">
              <a:buNone/>
              <a:defRPr sz="8960">
                <a:solidFill>
                  <a:schemeClr val="tx1">
                    <a:tint val="82000"/>
                  </a:schemeClr>
                </a:solidFill>
              </a:defRPr>
            </a:lvl6pPr>
            <a:lvl7pPr marL="15361920" indent="0">
              <a:buNone/>
              <a:defRPr sz="8960">
                <a:solidFill>
                  <a:schemeClr val="tx1">
                    <a:tint val="82000"/>
                  </a:schemeClr>
                </a:solidFill>
              </a:defRPr>
            </a:lvl7pPr>
            <a:lvl8pPr marL="17922240" indent="0">
              <a:buNone/>
              <a:defRPr sz="8960">
                <a:solidFill>
                  <a:schemeClr val="tx1">
                    <a:tint val="82000"/>
                  </a:schemeClr>
                </a:solidFill>
              </a:defRPr>
            </a:lvl8pPr>
            <a:lvl9pPr marL="20482560" indent="0">
              <a:buNone/>
              <a:defRPr sz="896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2B7AB5-0FE7-4076-A9C3-4F8C00647FEF}" type="datetimeFigureOut">
              <a:rPr lang="en-US" smtClean="0"/>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5B311E-5C64-42B9-A4C3-B6505B6C1AC0}" type="slidenum">
              <a:rPr lang="en-US" smtClean="0"/>
              <a:t>‹#›</a:t>
            </a:fld>
            <a:endParaRPr lang="en-US"/>
          </a:p>
        </p:txBody>
      </p:sp>
    </p:spTree>
    <p:extLst>
      <p:ext uri="{BB962C8B-B14F-4D97-AF65-F5344CB8AC3E}">
        <p14:creationId xmlns:p14="http://schemas.microsoft.com/office/powerpoint/2010/main" val="42690841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520440" y="11501438"/>
            <a:ext cx="21762720" cy="274134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5923240" y="11501438"/>
            <a:ext cx="21762720" cy="274134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12B7AB5-0FE7-4076-A9C3-4F8C00647FEF}" type="datetimeFigureOut">
              <a:rPr lang="en-US" smtClean="0"/>
              <a:t>7/18/2025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5B311E-5C64-42B9-A4C3-B6505B6C1AC0}" type="slidenum">
              <a:rPr lang="en-US" smtClean="0"/>
              <a:t>‹#›</a:t>
            </a:fld>
            <a:endParaRPr lang="en-US"/>
          </a:p>
        </p:txBody>
      </p:sp>
    </p:spTree>
    <p:extLst>
      <p:ext uri="{BB962C8B-B14F-4D97-AF65-F5344CB8AC3E}">
        <p14:creationId xmlns:p14="http://schemas.microsoft.com/office/powerpoint/2010/main" val="1371914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2300297"/>
            <a:ext cx="44165520" cy="8351047"/>
          </a:xfrm>
        </p:spPr>
        <p:txBody>
          <a:bodyPr/>
          <a:lstStyle/>
          <a:p>
            <a:r>
              <a:rPr lang="en-US"/>
              <a:t>Click to edit Master title style</a:t>
            </a:r>
            <a:endParaRPr lang="en-US" dirty="0"/>
          </a:p>
        </p:txBody>
      </p:sp>
      <p:sp>
        <p:nvSpPr>
          <p:cNvPr id="3" name="Text Placeholder 2"/>
          <p:cNvSpPr>
            <a:spLocks noGrp="1"/>
          </p:cNvSpPr>
          <p:nvPr>
            <p:ph type="body" idx="1"/>
          </p:nvPr>
        </p:nvSpPr>
        <p:spPr>
          <a:xfrm>
            <a:off x="3527115" y="10591327"/>
            <a:ext cx="21662704" cy="5190646"/>
          </a:xfrm>
        </p:spPr>
        <p:txBody>
          <a:bodyPr anchor="b"/>
          <a:lstStyle>
            <a:lvl1pPr marL="0" indent="0">
              <a:buNone/>
              <a:defRPr sz="13440" b="1"/>
            </a:lvl1pPr>
            <a:lvl2pPr marL="2560320" indent="0">
              <a:buNone/>
              <a:defRPr sz="11200" b="1"/>
            </a:lvl2pPr>
            <a:lvl3pPr marL="5120640" indent="0">
              <a:buNone/>
              <a:defRPr sz="10080" b="1"/>
            </a:lvl3pPr>
            <a:lvl4pPr marL="7680960" indent="0">
              <a:buNone/>
              <a:defRPr sz="8960" b="1"/>
            </a:lvl4pPr>
            <a:lvl5pPr marL="10241280" indent="0">
              <a:buNone/>
              <a:defRPr sz="8960" b="1"/>
            </a:lvl5pPr>
            <a:lvl6pPr marL="12801600" indent="0">
              <a:buNone/>
              <a:defRPr sz="8960" b="1"/>
            </a:lvl6pPr>
            <a:lvl7pPr marL="15361920" indent="0">
              <a:buNone/>
              <a:defRPr sz="8960" b="1"/>
            </a:lvl7pPr>
            <a:lvl8pPr marL="17922240" indent="0">
              <a:buNone/>
              <a:defRPr sz="8960" b="1"/>
            </a:lvl8pPr>
            <a:lvl9pPr marL="20482560" indent="0">
              <a:buNone/>
              <a:defRPr sz="8960" b="1"/>
            </a:lvl9pPr>
          </a:lstStyle>
          <a:p>
            <a:pPr lvl="0"/>
            <a:r>
              <a:rPr lang="en-US"/>
              <a:t>Click to edit Master text styles</a:t>
            </a:r>
          </a:p>
        </p:txBody>
      </p:sp>
      <p:sp>
        <p:nvSpPr>
          <p:cNvPr id="4" name="Content Placeholder 3"/>
          <p:cNvSpPr>
            <a:spLocks noGrp="1"/>
          </p:cNvSpPr>
          <p:nvPr>
            <p:ph sz="half" idx="2"/>
          </p:nvPr>
        </p:nvSpPr>
        <p:spPr>
          <a:xfrm>
            <a:off x="3527115" y="15781973"/>
            <a:ext cx="21662704" cy="232129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5923243" y="10591327"/>
            <a:ext cx="21769390" cy="5190646"/>
          </a:xfrm>
        </p:spPr>
        <p:txBody>
          <a:bodyPr anchor="b"/>
          <a:lstStyle>
            <a:lvl1pPr marL="0" indent="0">
              <a:buNone/>
              <a:defRPr sz="13440" b="1"/>
            </a:lvl1pPr>
            <a:lvl2pPr marL="2560320" indent="0">
              <a:buNone/>
              <a:defRPr sz="11200" b="1"/>
            </a:lvl2pPr>
            <a:lvl3pPr marL="5120640" indent="0">
              <a:buNone/>
              <a:defRPr sz="10080" b="1"/>
            </a:lvl3pPr>
            <a:lvl4pPr marL="7680960" indent="0">
              <a:buNone/>
              <a:defRPr sz="8960" b="1"/>
            </a:lvl4pPr>
            <a:lvl5pPr marL="10241280" indent="0">
              <a:buNone/>
              <a:defRPr sz="8960" b="1"/>
            </a:lvl5pPr>
            <a:lvl6pPr marL="12801600" indent="0">
              <a:buNone/>
              <a:defRPr sz="8960" b="1"/>
            </a:lvl6pPr>
            <a:lvl7pPr marL="15361920" indent="0">
              <a:buNone/>
              <a:defRPr sz="8960" b="1"/>
            </a:lvl7pPr>
            <a:lvl8pPr marL="17922240" indent="0">
              <a:buNone/>
              <a:defRPr sz="8960" b="1"/>
            </a:lvl8pPr>
            <a:lvl9pPr marL="20482560" indent="0">
              <a:buNone/>
              <a:defRPr sz="8960" b="1"/>
            </a:lvl9pPr>
          </a:lstStyle>
          <a:p>
            <a:pPr lvl="0"/>
            <a:r>
              <a:rPr lang="en-US"/>
              <a:t>Click to edit Master text styles</a:t>
            </a:r>
          </a:p>
        </p:txBody>
      </p:sp>
      <p:sp>
        <p:nvSpPr>
          <p:cNvPr id="6" name="Content Placeholder 5"/>
          <p:cNvSpPr>
            <a:spLocks noGrp="1"/>
          </p:cNvSpPr>
          <p:nvPr>
            <p:ph sz="quarter" idx="4"/>
          </p:nvPr>
        </p:nvSpPr>
        <p:spPr>
          <a:xfrm>
            <a:off x="25923243" y="15781973"/>
            <a:ext cx="21769390" cy="232129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12B7AB5-0FE7-4076-A9C3-4F8C00647FEF}" type="datetimeFigureOut">
              <a:rPr lang="en-US" smtClean="0"/>
              <a:t>7/18/2025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65B311E-5C64-42B9-A4C3-B6505B6C1AC0}" type="slidenum">
              <a:rPr lang="en-US" smtClean="0"/>
              <a:t>‹#›</a:t>
            </a:fld>
            <a:endParaRPr lang="en-US"/>
          </a:p>
        </p:txBody>
      </p:sp>
    </p:spTree>
    <p:extLst>
      <p:ext uri="{BB962C8B-B14F-4D97-AF65-F5344CB8AC3E}">
        <p14:creationId xmlns:p14="http://schemas.microsoft.com/office/powerpoint/2010/main" val="2626859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12B7AB5-0FE7-4076-A9C3-4F8C00647FEF}" type="datetimeFigureOut">
              <a:rPr lang="en-US" smtClean="0"/>
              <a:t>7/18/2025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65B311E-5C64-42B9-A4C3-B6505B6C1AC0}" type="slidenum">
              <a:rPr lang="en-US" smtClean="0"/>
              <a:t>‹#›</a:t>
            </a:fld>
            <a:endParaRPr lang="en-US"/>
          </a:p>
        </p:txBody>
      </p:sp>
    </p:spTree>
    <p:extLst>
      <p:ext uri="{BB962C8B-B14F-4D97-AF65-F5344CB8AC3E}">
        <p14:creationId xmlns:p14="http://schemas.microsoft.com/office/powerpoint/2010/main" val="244489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2B7AB5-0FE7-4076-A9C3-4F8C00647FEF}" type="datetimeFigureOut">
              <a:rPr lang="en-US" smtClean="0"/>
              <a:t>7/18/2025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65B311E-5C64-42B9-A4C3-B6505B6C1AC0}" type="slidenum">
              <a:rPr lang="en-US" smtClean="0"/>
              <a:t>‹#›</a:t>
            </a:fld>
            <a:endParaRPr lang="en-US"/>
          </a:p>
        </p:txBody>
      </p:sp>
    </p:spTree>
    <p:extLst>
      <p:ext uri="{BB962C8B-B14F-4D97-AF65-F5344CB8AC3E}">
        <p14:creationId xmlns:p14="http://schemas.microsoft.com/office/powerpoint/2010/main" val="10543925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0" y="2880360"/>
            <a:ext cx="16515397" cy="10081260"/>
          </a:xfrm>
        </p:spPr>
        <p:txBody>
          <a:bodyPr anchor="b"/>
          <a:lstStyle>
            <a:lvl1pPr>
              <a:defRPr sz="17920"/>
            </a:lvl1pPr>
          </a:lstStyle>
          <a:p>
            <a:r>
              <a:rPr lang="en-US"/>
              <a:t>Click to edit Master title style</a:t>
            </a:r>
            <a:endParaRPr lang="en-US" dirty="0"/>
          </a:p>
        </p:txBody>
      </p:sp>
      <p:sp>
        <p:nvSpPr>
          <p:cNvPr id="3" name="Content Placeholder 2"/>
          <p:cNvSpPr>
            <a:spLocks noGrp="1"/>
          </p:cNvSpPr>
          <p:nvPr>
            <p:ph idx="1"/>
          </p:nvPr>
        </p:nvSpPr>
        <p:spPr>
          <a:xfrm>
            <a:off x="21769390" y="6220787"/>
            <a:ext cx="25923240" cy="30703838"/>
          </a:xfrm>
        </p:spPr>
        <p:txBody>
          <a:bodyPr/>
          <a:lstStyle>
            <a:lvl1pPr>
              <a:defRPr sz="17920"/>
            </a:lvl1pPr>
            <a:lvl2pPr>
              <a:defRPr sz="15680"/>
            </a:lvl2pPr>
            <a:lvl3pPr>
              <a:defRPr sz="13440"/>
            </a:lvl3pPr>
            <a:lvl4pPr>
              <a:defRPr sz="11200"/>
            </a:lvl4pPr>
            <a:lvl5pPr>
              <a:defRPr sz="11200"/>
            </a:lvl5pPr>
            <a:lvl6pPr>
              <a:defRPr sz="11200"/>
            </a:lvl6pPr>
            <a:lvl7pPr>
              <a:defRPr sz="11200"/>
            </a:lvl7pPr>
            <a:lvl8pPr>
              <a:defRPr sz="11200"/>
            </a:lvl8pPr>
            <a:lvl9pPr>
              <a:defRPr sz="1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527110" y="12961620"/>
            <a:ext cx="16515397" cy="24013004"/>
          </a:xfrm>
        </p:spPr>
        <p:txBody>
          <a:bodyPr/>
          <a:lstStyle>
            <a:lvl1pPr marL="0" indent="0">
              <a:buNone/>
              <a:defRPr sz="8960"/>
            </a:lvl1pPr>
            <a:lvl2pPr marL="2560320" indent="0">
              <a:buNone/>
              <a:defRPr sz="7840"/>
            </a:lvl2pPr>
            <a:lvl3pPr marL="5120640" indent="0">
              <a:buNone/>
              <a:defRPr sz="6720"/>
            </a:lvl3pPr>
            <a:lvl4pPr marL="7680960" indent="0">
              <a:buNone/>
              <a:defRPr sz="5600"/>
            </a:lvl4pPr>
            <a:lvl5pPr marL="10241280" indent="0">
              <a:buNone/>
              <a:defRPr sz="5600"/>
            </a:lvl5pPr>
            <a:lvl6pPr marL="12801600" indent="0">
              <a:buNone/>
              <a:defRPr sz="5600"/>
            </a:lvl6pPr>
            <a:lvl7pPr marL="15361920" indent="0">
              <a:buNone/>
              <a:defRPr sz="5600"/>
            </a:lvl7pPr>
            <a:lvl8pPr marL="17922240" indent="0">
              <a:buNone/>
              <a:defRPr sz="5600"/>
            </a:lvl8pPr>
            <a:lvl9pPr marL="20482560" indent="0">
              <a:buNone/>
              <a:defRPr sz="5600"/>
            </a:lvl9pPr>
          </a:lstStyle>
          <a:p>
            <a:pPr lvl="0"/>
            <a:r>
              <a:rPr lang="en-US"/>
              <a:t>Click to edit Master text styles</a:t>
            </a:r>
          </a:p>
        </p:txBody>
      </p:sp>
      <p:sp>
        <p:nvSpPr>
          <p:cNvPr id="5" name="Date Placeholder 4"/>
          <p:cNvSpPr>
            <a:spLocks noGrp="1"/>
          </p:cNvSpPr>
          <p:nvPr>
            <p:ph type="dt" sz="half" idx="10"/>
          </p:nvPr>
        </p:nvSpPr>
        <p:spPr/>
        <p:txBody>
          <a:bodyPr/>
          <a:lstStyle/>
          <a:p>
            <a:fld id="{712B7AB5-0FE7-4076-A9C3-4F8C00647FEF}" type="datetimeFigureOut">
              <a:rPr lang="en-US" smtClean="0"/>
              <a:t>7/18/2025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5B311E-5C64-42B9-A4C3-B6505B6C1AC0}" type="slidenum">
              <a:rPr lang="en-US" smtClean="0"/>
              <a:t>‹#›</a:t>
            </a:fld>
            <a:endParaRPr lang="en-US"/>
          </a:p>
        </p:txBody>
      </p:sp>
    </p:spTree>
    <p:extLst>
      <p:ext uri="{BB962C8B-B14F-4D97-AF65-F5344CB8AC3E}">
        <p14:creationId xmlns:p14="http://schemas.microsoft.com/office/powerpoint/2010/main" val="793678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0" y="2880360"/>
            <a:ext cx="16515397" cy="10081260"/>
          </a:xfrm>
        </p:spPr>
        <p:txBody>
          <a:bodyPr anchor="b"/>
          <a:lstStyle>
            <a:lvl1pPr>
              <a:defRPr sz="17920"/>
            </a:lvl1pPr>
          </a:lstStyle>
          <a:p>
            <a:r>
              <a:rPr lang="en-US"/>
              <a:t>Click to edit Master title style</a:t>
            </a:r>
            <a:endParaRPr lang="en-US" dirty="0"/>
          </a:p>
        </p:txBody>
      </p:sp>
      <p:sp>
        <p:nvSpPr>
          <p:cNvPr id="3" name="Picture Placeholder 2"/>
          <p:cNvSpPr>
            <a:spLocks noGrp="1" noChangeAspect="1"/>
          </p:cNvSpPr>
          <p:nvPr>
            <p:ph type="pic" idx="1"/>
          </p:nvPr>
        </p:nvSpPr>
        <p:spPr>
          <a:xfrm>
            <a:off x="21769390" y="6220787"/>
            <a:ext cx="25923240" cy="30703838"/>
          </a:xfrm>
        </p:spPr>
        <p:txBody>
          <a:bodyPr anchor="t"/>
          <a:lstStyle>
            <a:lvl1pPr marL="0" indent="0">
              <a:buNone/>
              <a:defRPr sz="17920"/>
            </a:lvl1pPr>
            <a:lvl2pPr marL="2560320" indent="0">
              <a:buNone/>
              <a:defRPr sz="15680"/>
            </a:lvl2pPr>
            <a:lvl3pPr marL="5120640" indent="0">
              <a:buNone/>
              <a:defRPr sz="13440"/>
            </a:lvl3pPr>
            <a:lvl4pPr marL="7680960" indent="0">
              <a:buNone/>
              <a:defRPr sz="11200"/>
            </a:lvl4pPr>
            <a:lvl5pPr marL="10241280" indent="0">
              <a:buNone/>
              <a:defRPr sz="11200"/>
            </a:lvl5pPr>
            <a:lvl6pPr marL="12801600" indent="0">
              <a:buNone/>
              <a:defRPr sz="11200"/>
            </a:lvl6pPr>
            <a:lvl7pPr marL="15361920" indent="0">
              <a:buNone/>
              <a:defRPr sz="11200"/>
            </a:lvl7pPr>
            <a:lvl8pPr marL="17922240" indent="0">
              <a:buNone/>
              <a:defRPr sz="11200"/>
            </a:lvl8pPr>
            <a:lvl9pPr marL="20482560" indent="0">
              <a:buNone/>
              <a:defRPr sz="11200"/>
            </a:lvl9pPr>
          </a:lstStyle>
          <a:p>
            <a:r>
              <a:rPr lang="en-US"/>
              <a:t>Click icon to add picture</a:t>
            </a:r>
            <a:endParaRPr lang="en-US" dirty="0"/>
          </a:p>
        </p:txBody>
      </p:sp>
      <p:sp>
        <p:nvSpPr>
          <p:cNvPr id="4" name="Text Placeholder 3"/>
          <p:cNvSpPr>
            <a:spLocks noGrp="1"/>
          </p:cNvSpPr>
          <p:nvPr>
            <p:ph type="body" sz="half" idx="2"/>
          </p:nvPr>
        </p:nvSpPr>
        <p:spPr>
          <a:xfrm>
            <a:off x="3527110" y="12961620"/>
            <a:ext cx="16515397" cy="24013004"/>
          </a:xfrm>
        </p:spPr>
        <p:txBody>
          <a:bodyPr/>
          <a:lstStyle>
            <a:lvl1pPr marL="0" indent="0">
              <a:buNone/>
              <a:defRPr sz="8960"/>
            </a:lvl1pPr>
            <a:lvl2pPr marL="2560320" indent="0">
              <a:buNone/>
              <a:defRPr sz="7840"/>
            </a:lvl2pPr>
            <a:lvl3pPr marL="5120640" indent="0">
              <a:buNone/>
              <a:defRPr sz="6720"/>
            </a:lvl3pPr>
            <a:lvl4pPr marL="7680960" indent="0">
              <a:buNone/>
              <a:defRPr sz="5600"/>
            </a:lvl4pPr>
            <a:lvl5pPr marL="10241280" indent="0">
              <a:buNone/>
              <a:defRPr sz="5600"/>
            </a:lvl5pPr>
            <a:lvl6pPr marL="12801600" indent="0">
              <a:buNone/>
              <a:defRPr sz="5600"/>
            </a:lvl6pPr>
            <a:lvl7pPr marL="15361920" indent="0">
              <a:buNone/>
              <a:defRPr sz="5600"/>
            </a:lvl7pPr>
            <a:lvl8pPr marL="17922240" indent="0">
              <a:buNone/>
              <a:defRPr sz="5600"/>
            </a:lvl8pPr>
            <a:lvl9pPr marL="20482560" indent="0">
              <a:buNone/>
              <a:defRPr sz="5600"/>
            </a:lvl9pPr>
          </a:lstStyle>
          <a:p>
            <a:pPr lvl="0"/>
            <a:r>
              <a:rPr lang="en-US"/>
              <a:t>Click to edit Master text styles</a:t>
            </a:r>
          </a:p>
        </p:txBody>
      </p:sp>
      <p:sp>
        <p:nvSpPr>
          <p:cNvPr id="5" name="Date Placeholder 4"/>
          <p:cNvSpPr>
            <a:spLocks noGrp="1"/>
          </p:cNvSpPr>
          <p:nvPr>
            <p:ph type="dt" sz="half" idx="10"/>
          </p:nvPr>
        </p:nvSpPr>
        <p:spPr/>
        <p:txBody>
          <a:bodyPr/>
          <a:lstStyle/>
          <a:p>
            <a:fld id="{712B7AB5-0FE7-4076-A9C3-4F8C00647FEF}" type="datetimeFigureOut">
              <a:rPr lang="en-US" smtClean="0"/>
              <a:t>7/18/2025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5B311E-5C64-42B9-A4C3-B6505B6C1AC0}" type="slidenum">
              <a:rPr lang="en-US" smtClean="0"/>
              <a:t>‹#›</a:t>
            </a:fld>
            <a:endParaRPr lang="en-US"/>
          </a:p>
        </p:txBody>
      </p:sp>
    </p:spTree>
    <p:extLst>
      <p:ext uri="{BB962C8B-B14F-4D97-AF65-F5344CB8AC3E}">
        <p14:creationId xmlns:p14="http://schemas.microsoft.com/office/powerpoint/2010/main" val="9939263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2300297"/>
            <a:ext cx="44165520" cy="835104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520440" y="11501438"/>
            <a:ext cx="44165520" cy="2741342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520440" y="40045014"/>
            <a:ext cx="11521440" cy="2300288"/>
          </a:xfrm>
          <a:prstGeom prst="rect">
            <a:avLst/>
          </a:prstGeom>
        </p:spPr>
        <p:txBody>
          <a:bodyPr vert="horz" lIns="91440" tIns="45720" rIns="91440" bIns="45720" rtlCol="0" anchor="ctr"/>
          <a:lstStyle>
            <a:lvl1pPr algn="l">
              <a:defRPr sz="6720">
                <a:solidFill>
                  <a:schemeClr val="tx1">
                    <a:tint val="82000"/>
                  </a:schemeClr>
                </a:solidFill>
              </a:defRPr>
            </a:lvl1pPr>
          </a:lstStyle>
          <a:p>
            <a:fld id="{712B7AB5-0FE7-4076-A9C3-4F8C00647FEF}" type="datetimeFigureOut">
              <a:rPr lang="en-US" smtClean="0"/>
              <a:t>7/18/2025</a:t>
            </a:fld>
            <a:endParaRPr lang="en-US"/>
          </a:p>
        </p:txBody>
      </p:sp>
      <p:sp>
        <p:nvSpPr>
          <p:cNvPr id="5" name="Footer Placeholder 4"/>
          <p:cNvSpPr>
            <a:spLocks noGrp="1"/>
          </p:cNvSpPr>
          <p:nvPr>
            <p:ph type="ftr" sz="quarter" idx="3"/>
          </p:nvPr>
        </p:nvSpPr>
        <p:spPr>
          <a:xfrm>
            <a:off x="16962120" y="40045014"/>
            <a:ext cx="17282160" cy="2300288"/>
          </a:xfrm>
          <a:prstGeom prst="rect">
            <a:avLst/>
          </a:prstGeom>
        </p:spPr>
        <p:txBody>
          <a:bodyPr vert="horz" lIns="91440" tIns="45720" rIns="91440" bIns="45720" rtlCol="0" anchor="ctr"/>
          <a:lstStyle>
            <a:lvl1pPr algn="ctr">
              <a:defRPr sz="672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36164520" y="40045014"/>
            <a:ext cx="11521440" cy="2300288"/>
          </a:xfrm>
          <a:prstGeom prst="rect">
            <a:avLst/>
          </a:prstGeom>
        </p:spPr>
        <p:txBody>
          <a:bodyPr vert="horz" lIns="91440" tIns="45720" rIns="91440" bIns="45720" rtlCol="0" anchor="ctr"/>
          <a:lstStyle>
            <a:lvl1pPr algn="r">
              <a:defRPr sz="6720">
                <a:solidFill>
                  <a:schemeClr val="tx1">
                    <a:tint val="82000"/>
                  </a:schemeClr>
                </a:solidFill>
              </a:defRPr>
            </a:lvl1pPr>
          </a:lstStyle>
          <a:p>
            <a:fld id="{565B311E-5C64-42B9-A4C3-B6505B6C1AC0}" type="slidenum">
              <a:rPr lang="en-US" smtClean="0"/>
              <a:t>‹#›</a:t>
            </a:fld>
            <a:endParaRPr lang="en-US"/>
          </a:p>
        </p:txBody>
      </p:sp>
    </p:spTree>
    <p:extLst>
      <p:ext uri="{BB962C8B-B14F-4D97-AF65-F5344CB8AC3E}">
        <p14:creationId xmlns:p14="http://schemas.microsoft.com/office/powerpoint/2010/main" val="236155834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5120640" rtl="0" eaLnBrk="1" latinLnBrk="0" hangingPunct="1">
        <a:lnSpc>
          <a:spcPct val="90000"/>
        </a:lnSpc>
        <a:spcBef>
          <a:spcPct val="0"/>
        </a:spcBef>
        <a:buNone/>
        <a:defRPr sz="24640" kern="1200">
          <a:solidFill>
            <a:schemeClr val="tx1"/>
          </a:solidFill>
          <a:latin typeface="+mj-lt"/>
          <a:ea typeface="+mj-ea"/>
          <a:cs typeface="+mj-cs"/>
        </a:defRPr>
      </a:lvl1pPr>
    </p:titleStyle>
    <p:bodyStyle>
      <a:lvl1pPr marL="1280160" indent="-1280160" algn="l" defTabSz="5120640" rtl="0" eaLnBrk="1" latinLnBrk="0" hangingPunct="1">
        <a:lnSpc>
          <a:spcPct val="90000"/>
        </a:lnSpc>
        <a:spcBef>
          <a:spcPts val="5600"/>
        </a:spcBef>
        <a:buFont typeface="Arial" panose="020B0604020202020204" pitchFamily="34" charset="0"/>
        <a:buChar char="•"/>
        <a:defRPr sz="15680" kern="1200">
          <a:solidFill>
            <a:schemeClr val="tx1"/>
          </a:solidFill>
          <a:latin typeface="+mn-lt"/>
          <a:ea typeface="+mn-ea"/>
          <a:cs typeface="+mn-cs"/>
        </a:defRPr>
      </a:lvl1pPr>
      <a:lvl2pPr marL="3840480" indent="-1280160" algn="l" defTabSz="5120640" rtl="0" eaLnBrk="1" latinLnBrk="0" hangingPunct="1">
        <a:lnSpc>
          <a:spcPct val="90000"/>
        </a:lnSpc>
        <a:spcBef>
          <a:spcPts val="2800"/>
        </a:spcBef>
        <a:buFont typeface="Arial" panose="020B0604020202020204" pitchFamily="34" charset="0"/>
        <a:buChar char="•"/>
        <a:defRPr sz="13440" kern="1200">
          <a:solidFill>
            <a:schemeClr val="tx1"/>
          </a:solidFill>
          <a:latin typeface="+mn-lt"/>
          <a:ea typeface="+mn-ea"/>
          <a:cs typeface="+mn-cs"/>
        </a:defRPr>
      </a:lvl2pPr>
      <a:lvl3pPr marL="6400800" indent="-1280160" algn="l" defTabSz="5120640" rtl="0" eaLnBrk="1" latinLnBrk="0" hangingPunct="1">
        <a:lnSpc>
          <a:spcPct val="90000"/>
        </a:lnSpc>
        <a:spcBef>
          <a:spcPts val="2800"/>
        </a:spcBef>
        <a:buFont typeface="Arial" panose="020B0604020202020204" pitchFamily="34" charset="0"/>
        <a:buChar char="•"/>
        <a:defRPr sz="11200" kern="1200">
          <a:solidFill>
            <a:schemeClr val="tx1"/>
          </a:solidFill>
          <a:latin typeface="+mn-lt"/>
          <a:ea typeface="+mn-ea"/>
          <a:cs typeface="+mn-cs"/>
        </a:defRPr>
      </a:lvl3pPr>
      <a:lvl4pPr marL="89611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4pPr>
      <a:lvl5pPr marL="1152144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5pPr>
      <a:lvl6pPr marL="1408176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6pPr>
      <a:lvl7pPr marL="1664208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7pPr>
      <a:lvl8pPr marL="1920240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8pPr>
      <a:lvl9pPr marL="217627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9pPr>
    </p:bodyStyle>
    <p:otherStyle>
      <a:defPPr>
        <a:defRPr lang="en-US"/>
      </a:defPPr>
      <a:lvl1pPr marL="0" algn="l" defTabSz="5120640" rtl="0" eaLnBrk="1" latinLnBrk="0" hangingPunct="1">
        <a:defRPr sz="10080" kern="1200">
          <a:solidFill>
            <a:schemeClr val="tx1"/>
          </a:solidFill>
          <a:latin typeface="+mn-lt"/>
          <a:ea typeface="+mn-ea"/>
          <a:cs typeface="+mn-cs"/>
        </a:defRPr>
      </a:lvl1pPr>
      <a:lvl2pPr marL="2560320" algn="l" defTabSz="5120640" rtl="0" eaLnBrk="1" latinLnBrk="0" hangingPunct="1">
        <a:defRPr sz="10080" kern="1200">
          <a:solidFill>
            <a:schemeClr val="tx1"/>
          </a:solidFill>
          <a:latin typeface="+mn-lt"/>
          <a:ea typeface="+mn-ea"/>
          <a:cs typeface="+mn-cs"/>
        </a:defRPr>
      </a:lvl2pPr>
      <a:lvl3pPr marL="5120640" algn="l" defTabSz="5120640" rtl="0" eaLnBrk="1" latinLnBrk="0" hangingPunct="1">
        <a:defRPr sz="10080" kern="1200">
          <a:solidFill>
            <a:schemeClr val="tx1"/>
          </a:solidFill>
          <a:latin typeface="+mn-lt"/>
          <a:ea typeface="+mn-ea"/>
          <a:cs typeface="+mn-cs"/>
        </a:defRPr>
      </a:lvl3pPr>
      <a:lvl4pPr marL="7680960" algn="l" defTabSz="5120640" rtl="0" eaLnBrk="1" latinLnBrk="0" hangingPunct="1">
        <a:defRPr sz="10080" kern="1200">
          <a:solidFill>
            <a:schemeClr val="tx1"/>
          </a:solidFill>
          <a:latin typeface="+mn-lt"/>
          <a:ea typeface="+mn-ea"/>
          <a:cs typeface="+mn-cs"/>
        </a:defRPr>
      </a:lvl4pPr>
      <a:lvl5pPr marL="10241280" algn="l" defTabSz="5120640" rtl="0" eaLnBrk="1" latinLnBrk="0" hangingPunct="1">
        <a:defRPr sz="10080" kern="1200">
          <a:solidFill>
            <a:schemeClr val="tx1"/>
          </a:solidFill>
          <a:latin typeface="+mn-lt"/>
          <a:ea typeface="+mn-ea"/>
          <a:cs typeface="+mn-cs"/>
        </a:defRPr>
      </a:lvl5pPr>
      <a:lvl6pPr marL="12801600" algn="l" defTabSz="5120640" rtl="0" eaLnBrk="1" latinLnBrk="0" hangingPunct="1">
        <a:defRPr sz="10080" kern="1200">
          <a:solidFill>
            <a:schemeClr val="tx1"/>
          </a:solidFill>
          <a:latin typeface="+mn-lt"/>
          <a:ea typeface="+mn-ea"/>
          <a:cs typeface="+mn-cs"/>
        </a:defRPr>
      </a:lvl6pPr>
      <a:lvl7pPr marL="15361920" algn="l" defTabSz="5120640" rtl="0" eaLnBrk="1" latinLnBrk="0" hangingPunct="1">
        <a:defRPr sz="10080" kern="1200">
          <a:solidFill>
            <a:schemeClr val="tx1"/>
          </a:solidFill>
          <a:latin typeface="+mn-lt"/>
          <a:ea typeface="+mn-ea"/>
          <a:cs typeface="+mn-cs"/>
        </a:defRPr>
      </a:lvl7pPr>
      <a:lvl8pPr marL="17922240" algn="l" defTabSz="5120640" rtl="0" eaLnBrk="1" latinLnBrk="0" hangingPunct="1">
        <a:defRPr sz="10080" kern="1200">
          <a:solidFill>
            <a:schemeClr val="tx1"/>
          </a:solidFill>
          <a:latin typeface="+mn-lt"/>
          <a:ea typeface="+mn-ea"/>
          <a:cs typeface="+mn-cs"/>
        </a:defRPr>
      </a:lvl8pPr>
      <a:lvl9pPr marL="20482560" algn="l" defTabSz="5120640" rtl="0" eaLnBrk="1" latinLnBrk="0" hangingPunct="1">
        <a:defRPr sz="100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2.wdp"/><Relationship Id="rId11" Type="http://schemas.openxmlformats.org/officeDocument/2006/relationships/image" Target="../media/image7.png"/><Relationship Id="rId5" Type="http://schemas.openxmlformats.org/officeDocument/2006/relationships/image" Target="../media/image2.png"/><Relationship Id="rId10" Type="http://schemas.openxmlformats.org/officeDocument/2006/relationships/image" Target="../media/image6.png"/><Relationship Id="rId4" Type="http://schemas.microsoft.com/office/2007/relationships/hdphoto" Target="../media/hdphoto1.wdp"/><Relationship Id="rId9" Type="http://schemas.openxmlformats.org/officeDocument/2006/relationships/image" Target="../media/image5.jpeg"/><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20000" contrast="22000"/>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1119" name="Group 1118">
            <a:extLst>
              <a:ext uri="{FF2B5EF4-FFF2-40B4-BE49-F238E27FC236}">
                <a16:creationId xmlns:a16="http://schemas.microsoft.com/office/drawing/2014/main" id="{65A14A6C-388A-8C3D-212C-05A350A49026}"/>
              </a:ext>
              <a:ext uri="{C183D7F6-B498-43B3-948B-1728B52AA6E4}">
                <adec:decorative xmlns:adec="http://schemas.microsoft.com/office/drawing/2017/decorative" val="1"/>
              </a:ext>
            </a:extLst>
          </p:cNvPr>
          <p:cNvGrpSpPr/>
          <p:nvPr/>
        </p:nvGrpSpPr>
        <p:grpSpPr>
          <a:xfrm>
            <a:off x="-15241" y="-529341"/>
            <a:ext cx="51221641" cy="8524574"/>
            <a:chOff x="-78808" y="382298"/>
            <a:chExt cx="44147215" cy="6293479"/>
          </a:xfrm>
        </p:grpSpPr>
        <p:sp>
          <p:nvSpPr>
            <p:cNvPr id="1120" name="Rectangle 8">
              <a:extLst>
                <a:ext uri="{FF2B5EF4-FFF2-40B4-BE49-F238E27FC236}">
                  <a16:creationId xmlns:a16="http://schemas.microsoft.com/office/drawing/2014/main" id="{C5C9EC4B-8DE9-CF8A-89FC-47B3E8BA798B}"/>
                </a:ext>
              </a:extLst>
            </p:cNvPr>
            <p:cNvSpPr/>
            <p:nvPr/>
          </p:nvSpPr>
          <p:spPr>
            <a:xfrm>
              <a:off x="0" y="2256177"/>
              <a:ext cx="43891200" cy="4419600"/>
            </a:xfrm>
            <a:custGeom>
              <a:avLst/>
              <a:gdLst>
                <a:gd name="connsiteX0" fmla="*/ 0 w 43891200"/>
                <a:gd name="connsiteY0" fmla="*/ 0 h 5108036"/>
                <a:gd name="connsiteX1" fmla="*/ 43891200 w 43891200"/>
                <a:gd name="connsiteY1" fmla="*/ 0 h 5108036"/>
                <a:gd name="connsiteX2" fmla="*/ 43891200 w 43891200"/>
                <a:gd name="connsiteY2" fmla="*/ 4038600 h 5108036"/>
                <a:gd name="connsiteX3" fmla="*/ 0 w 43891200"/>
                <a:gd name="connsiteY3" fmla="*/ 4038600 h 5108036"/>
                <a:gd name="connsiteX4" fmla="*/ 0 w 43891200"/>
                <a:gd name="connsiteY4" fmla="*/ 0 h 5108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91200" h="5108036">
                  <a:moveTo>
                    <a:pt x="0" y="0"/>
                  </a:moveTo>
                  <a:lnTo>
                    <a:pt x="43891200" y="0"/>
                  </a:lnTo>
                  <a:lnTo>
                    <a:pt x="43891200" y="4038600"/>
                  </a:lnTo>
                  <a:cubicBezTo>
                    <a:pt x="29851350" y="7391400"/>
                    <a:pt x="13258800" y="1562100"/>
                    <a:pt x="0" y="4038600"/>
                  </a:cubicBezTo>
                  <a:lnTo>
                    <a:pt x="0" y="0"/>
                  </a:lnTo>
                  <a:close/>
                </a:path>
              </a:pathLst>
            </a:cu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1" name="Rectangle 8">
              <a:extLst>
                <a:ext uri="{FF2B5EF4-FFF2-40B4-BE49-F238E27FC236}">
                  <a16:creationId xmlns:a16="http://schemas.microsoft.com/office/drawing/2014/main" id="{16970E61-26F5-1364-148F-78F1FA3558DF}"/>
                </a:ext>
              </a:extLst>
            </p:cNvPr>
            <p:cNvSpPr/>
            <p:nvPr/>
          </p:nvSpPr>
          <p:spPr>
            <a:xfrm>
              <a:off x="0" y="2256177"/>
              <a:ext cx="43891200" cy="4201348"/>
            </a:xfrm>
            <a:custGeom>
              <a:avLst/>
              <a:gdLst>
                <a:gd name="connsiteX0" fmla="*/ 0 w 43891200"/>
                <a:gd name="connsiteY0" fmla="*/ 0 h 5108036"/>
                <a:gd name="connsiteX1" fmla="*/ 43891200 w 43891200"/>
                <a:gd name="connsiteY1" fmla="*/ 0 h 5108036"/>
                <a:gd name="connsiteX2" fmla="*/ 43891200 w 43891200"/>
                <a:gd name="connsiteY2" fmla="*/ 4038600 h 5108036"/>
                <a:gd name="connsiteX3" fmla="*/ 0 w 43891200"/>
                <a:gd name="connsiteY3" fmla="*/ 4038600 h 5108036"/>
                <a:gd name="connsiteX4" fmla="*/ 0 w 43891200"/>
                <a:gd name="connsiteY4" fmla="*/ 0 h 5108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91200" h="5108036">
                  <a:moveTo>
                    <a:pt x="0" y="0"/>
                  </a:moveTo>
                  <a:lnTo>
                    <a:pt x="43891200" y="0"/>
                  </a:lnTo>
                  <a:lnTo>
                    <a:pt x="43891200" y="4038600"/>
                  </a:lnTo>
                  <a:cubicBezTo>
                    <a:pt x="29851350" y="7391400"/>
                    <a:pt x="13258800" y="1562100"/>
                    <a:pt x="0" y="4038600"/>
                  </a:cubicBezTo>
                  <a:lnTo>
                    <a:pt x="0" y="0"/>
                  </a:lnTo>
                  <a:close/>
                </a:path>
              </a:pathLst>
            </a:cu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2" name="Rectangle 8">
              <a:extLst>
                <a:ext uri="{FF2B5EF4-FFF2-40B4-BE49-F238E27FC236}">
                  <a16:creationId xmlns:a16="http://schemas.microsoft.com/office/drawing/2014/main" id="{AD11EC96-C276-E3AC-7463-7DA169A600F7}"/>
                </a:ext>
              </a:extLst>
            </p:cNvPr>
            <p:cNvSpPr/>
            <p:nvPr/>
          </p:nvSpPr>
          <p:spPr>
            <a:xfrm>
              <a:off x="-78808" y="382298"/>
              <a:ext cx="44147215" cy="6253856"/>
            </a:xfrm>
            <a:custGeom>
              <a:avLst/>
              <a:gdLst>
                <a:gd name="connsiteX0" fmla="*/ 0 w 43906440"/>
                <a:gd name="connsiteY0" fmla="*/ 19544 h 8020124"/>
                <a:gd name="connsiteX1" fmla="*/ 43906440 w 43906440"/>
                <a:gd name="connsiteY1" fmla="*/ 0 h 8020124"/>
                <a:gd name="connsiteX2" fmla="*/ 43906440 w 43906440"/>
                <a:gd name="connsiteY2" fmla="*/ 6950688 h 8020124"/>
                <a:gd name="connsiteX3" fmla="*/ 15240 w 43906440"/>
                <a:gd name="connsiteY3" fmla="*/ 6950688 h 8020124"/>
                <a:gd name="connsiteX4" fmla="*/ 0 w 43906440"/>
                <a:gd name="connsiteY4" fmla="*/ 19544 h 8020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06440" h="8020124">
                  <a:moveTo>
                    <a:pt x="0" y="19544"/>
                  </a:moveTo>
                  <a:lnTo>
                    <a:pt x="43906440" y="0"/>
                  </a:lnTo>
                  <a:lnTo>
                    <a:pt x="43906440" y="6950688"/>
                  </a:lnTo>
                  <a:cubicBezTo>
                    <a:pt x="29866590" y="10303488"/>
                    <a:pt x="13274040" y="4474188"/>
                    <a:pt x="15240" y="6950688"/>
                  </a:cubicBezTo>
                  <a:lnTo>
                    <a:pt x="0" y="19544"/>
                  </a:lnTo>
                  <a:close/>
                </a:path>
              </a:pathLst>
            </a:custGeom>
            <a:blipFill>
              <a:blip r:embed="rId5">
                <a:extLst>
                  <a:ext uri="{BEBA8EAE-BF5A-486C-A8C5-ECC9F3942E4B}">
                    <a14:imgProps xmlns:a14="http://schemas.microsoft.com/office/drawing/2010/main">
                      <a14:imgLayer r:embed="rId6">
                        <a14:imgEffect>
                          <a14:brightnessContrast bright="13000" contrast="-2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23" name="Text Placeholder 5">
            <a:extLst>
              <a:ext uri="{FF2B5EF4-FFF2-40B4-BE49-F238E27FC236}">
                <a16:creationId xmlns:a16="http://schemas.microsoft.com/office/drawing/2014/main" id="{A7ADAFCE-99D4-5ACD-3B77-700D6065434E}"/>
              </a:ext>
            </a:extLst>
          </p:cNvPr>
          <p:cNvSpPr txBox="1"/>
          <p:nvPr/>
        </p:nvSpPr>
        <p:spPr>
          <a:xfrm>
            <a:off x="2749435" y="-1849"/>
            <a:ext cx="45860933" cy="6350456"/>
          </a:xfrm>
          <a:prstGeom prst="rect">
            <a:avLst/>
          </a:prstGeom>
        </p:spPr>
        <p:txBody>
          <a:bodyPr wrap="square"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9600" b="1" dirty="0">
                <a:solidFill>
                  <a:schemeClr val="tx1"/>
                </a:solidFill>
                <a:latin typeface="Open Sans" panose="020B0606030504020204" pitchFamily="34" charset="0"/>
                <a:ea typeface="Open Sans" panose="020B0606030504020204" pitchFamily="34" charset="0"/>
                <a:cs typeface="Open Sans" panose="020B0606030504020204" pitchFamily="34" charset="0"/>
              </a:rPr>
              <a:t>Twinkle Twinkle Little Star, Is That Really What You Are?</a:t>
            </a:r>
          </a:p>
          <a:p>
            <a:pPr algn="ctr">
              <a:defRPr/>
            </a:pPr>
            <a:r>
              <a:rPr lang="en-US" sz="6597" b="1" dirty="0">
                <a:solidFill>
                  <a:schemeClr val="tx1"/>
                </a:solidFill>
                <a:latin typeface="Open Sans" panose="020B0606030504020204" pitchFamily="34" charset="0"/>
                <a:ea typeface="Open Sans" panose="020B0606030504020204" pitchFamily="34" charset="0"/>
                <a:cs typeface="Open Sans" panose="020B0606030504020204" pitchFamily="34" charset="0"/>
              </a:rPr>
              <a:t>Jonathan Rodriguez</a:t>
            </a:r>
          </a:p>
          <a:p>
            <a:pPr algn="ctr">
              <a:defRPr/>
            </a:pPr>
            <a:r>
              <a:rPr lang="en-US" sz="6597" b="1" dirty="0">
                <a:solidFill>
                  <a:schemeClr val="tx1"/>
                </a:solidFill>
                <a:latin typeface="Open Sans" panose="020B0606030504020204" pitchFamily="34" charset="0"/>
                <a:ea typeface="Open Sans" panose="020B0606030504020204" pitchFamily="34" charset="0"/>
                <a:cs typeface="Open Sans" panose="020B0606030504020204" pitchFamily="34" charset="0"/>
              </a:rPr>
              <a:t> Undergraduate </a:t>
            </a:r>
          </a:p>
          <a:p>
            <a:pPr algn="ctr">
              <a:defRPr/>
            </a:pPr>
            <a:r>
              <a:rPr lang="en-US" sz="6597" b="1" dirty="0">
                <a:solidFill>
                  <a:schemeClr val="tx1"/>
                </a:solidFill>
                <a:latin typeface="Open Sans" panose="020B0606030504020204" pitchFamily="34" charset="0"/>
                <a:ea typeface="Open Sans" panose="020B0606030504020204" pitchFamily="34" charset="0"/>
                <a:cs typeface="Open Sans" panose="020B0606030504020204" pitchFamily="34" charset="0"/>
              </a:rPr>
              <a:t>Physics and Astronomy</a:t>
            </a:r>
          </a:p>
          <a:p>
            <a:pPr algn="ctr">
              <a:defRPr/>
            </a:pPr>
            <a:r>
              <a:rPr lang="en-US" sz="6597" b="1" dirty="0">
                <a:solidFill>
                  <a:schemeClr val="tx1"/>
                </a:solidFill>
                <a:latin typeface="Open Sans" panose="020B0606030504020204" pitchFamily="34" charset="0"/>
                <a:ea typeface="Open Sans" panose="020B0606030504020204" pitchFamily="34" charset="0"/>
                <a:cs typeface="Open Sans" panose="020B0606030504020204" pitchFamily="34" charset="0"/>
              </a:rPr>
              <a:t>Advisor: Dr. Brian Morsony, CSU Stanislaus</a:t>
            </a:r>
          </a:p>
        </p:txBody>
      </p:sp>
      <p:sp>
        <p:nvSpPr>
          <p:cNvPr id="1124" name="Rectangle 1123">
            <a:extLst>
              <a:ext uri="{FF2B5EF4-FFF2-40B4-BE49-F238E27FC236}">
                <a16:creationId xmlns:a16="http://schemas.microsoft.com/office/drawing/2014/main" id="{56F883D8-0F80-F731-3DF5-78700B6F8686}"/>
              </a:ext>
            </a:extLst>
          </p:cNvPr>
          <p:cNvSpPr/>
          <p:nvPr/>
        </p:nvSpPr>
        <p:spPr>
          <a:xfrm>
            <a:off x="470272" y="9491454"/>
            <a:ext cx="12336393" cy="152013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t>Accurately distinguishing stars from galaxies becomes increasingly difficult at fainter magnitudes — yet this task is critical for both cosmological measurements and studies of galaxy evolution. In this project, we analyzed approximately 750,000 simulated sources from the Rubin Observatory’s Data Preview 0 (DP0), spanning AB magnitudes 23 to 29.</a:t>
            </a:r>
          </a:p>
          <a:p>
            <a:r>
              <a:rPr lang="en-US" sz="4000" dirty="0"/>
              <a:t>We evaluated the LSST pipeline’s star-galaxy classifications against simulated “truth” labels across three magnitude bins: 23–25, 25–27, and 27–29. Our results revealed a sharp decline in classification accuracy, dropping from over 80% at bright magnitudes to below 50% for the faintest objects.</a:t>
            </a:r>
          </a:p>
          <a:p>
            <a:r>
              <a:rPr lang="en-US" sz="4000" dirty="0"/>
              <a:t>To address these challenges, we tested two strategies:</a:t>
            </a:r>
          </a:p>
          <a:p>
            <a:pPr marL="571500" indent="-571500">
              <a:buFont typeface="Arial" panose="020B0604020202020204" pitchFamily="34" charset="0"/>
              <a:buChar char="•"/>
            </a:pPr>
            <a:r>
              <a:rPr lang="en-US" sz="4000" b="1" dirty="0"/>
              <a:t>Shape-Based Filtering</a:t>
            </a:r>
            <a:r>
              <a:rPr lang="en-US" sz="4000" dirty="0"/>
              <a:t>: Applying cuts based on morphological features (e.g., axis ratios) allowed us to recover 10–15% of galaxies misclassified as stars.</a:t>
            </a:r>
          </a:p>
          <a:p>
            <a:pPr marL="571500" indent="-571500">
              <a:buFont typeface="Arial" panose="020B0604020202020204" pitchFamily="34" charset="0"/>
              <a:buChar char="•"/>
            </a:pPr>
            <a:r>
              <a:rPr lang="en-US" sz="4000" b="1" dirty="0"/>
              <a:t>Machine Learning Enhancement</a:t>
            </a:r>
            <a:r>
              <a:rPr lang="en-US" sz="4000" dirty="0"/>
              <a:t>: A preliminary classifier trained on ugrizy photometry and shape parameters improved classification by an additional ~15% at faint magnitudes.</a:t>
            </a:r>
          </a:p>
          <a:p>
            <a:r>
              <a:rPr lang="en-US" sz="4000" dirty="0"/>
              <a:t>These findings underscore the limitations of traditional classification methods and demonstrate the promise of advanced, feature-rich approaches for improving star–galaxy separation in deep survey data.</a:t>
            </a:r>
          </a:p>
        </p:txBody>
      </p:sp>
      <p:sp>
        <p:nvSpPr>
          <p:cNvPr id="1125" name="Rectangle 1124">
            <a:extLst>
              <a:ext uri="{FF2B5EF4-FFF2-40B4-BE49-F238E27FC236}">
                <a16:creationId xmlns:a16="http://schemas.microsoft.com/office/drawing/2014/main" id="{B29C4090-0A85-E2AA-E987-AF117DDE28BE}"/>
              </a:ext>
            </a:extLst>
          </p:cNvPr>
          <p:cNvSpPr/>
          <p:nvPr/>
        </p:nvSpPr>
        <p:spPr>
          <a:xfrm>
            <a:off x="499830" y="8279120"/>
            <a:ext cx="12336394" cy="9127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99" b="1" dirty="0">
                <a:solidFill>
                  <a:srgbClr val="2D3C50"/>
                </a:solidFill>
                <a:latin typeface="+mj-lt"/>
              </a:rPr>
              <a:t>Abstract</a:t>
            </a:r>
          </a:p>
        </p:txBody>
      </p:sp>
      <p:sp>
        <p:nvSpPr>
          <p:cNvPr id="1128" name="TextBox 1127">
            <a:extLst>
              <a:ext uri="{FF2B5EF4-FFF2-40B4-BE49-F238E27FC236}">
                <a16:creationId xmlns:a16="http://schemas.microsoft.com/office/drawing/2014/main" id="{5C1D83F8-40F2-1D22-D0F3-88FBA4458D4C}"/>
              </a:ext>
            </a:extLst>
          </p:cNvPr>
          <p:cNvSpPr txBox="1"/>
          <p:nvPr/>
        </p:nvSpPr>
        <p:spPr>
          <a:xfrm>
            <a:off x="13286685" y="24576567"/>
            <a:ext cx="12331032" cy="9941183"/>
          </a:xfrm>
          <a:prstGeom prst="rect">
            <a:avLst/>
          </a:prstGeom>
          <a:noFill/>
        </p:spPr>
        <p:txBody>
          <a:bodyPr wrap="square" rtlCol="0">
            <a:spAutoFit/>
          </a:bodyPr>
          <a:lstStyle/>
          <a:p>
            <a:pPr>
              <a:buNone/>
            </a:pPr>
            <a:r>
              <a:rPr lang="en-US" sz="4000" dirty="0">
                <a:solidFill>
                  <a:schemeClr val="bg1"/>
                </a:solidFill>
              </a:rPr>
              <a:t>We analyzed approximately </a:t>
            </a:r>
            <a:r>
              <a:rPr lang="en-US" sz="4000" b="1" dirty="0">
                <a:solidFill>
                  <a:schemeClr val="bg1"/>
                </a:solidFill>
              </a:rPr>
              <a:t>750,000 simulated astronomical objects</a:t>
            </a:r>
            <a:r>
              <a:rPr lang="en-US" sz="4000" dirty="0">
                <a:solidFill>
                  <a:schemeClr val="bg1"/>
                </a:solidFill>
              </a:rPr>
              <a:t> from the </a:t>
            </a:r>
            <a:r>
              <a:rPr lang="en-US" sz="4000" b="1" dirty="0">
                <a:solidFill>
                  <a:schemeClr val="bg1"/>
                </a:solidFill>
              </a:rPr>
              <a:t>Rubin Observatory’s Data Preview 0 (DP0)</a:t>
            </a:r>
            <a:r>
              <a:rPr lang="en-US" sz="4000" dirty="0">
                <a:solidFill>
                  <a:schemeClr val="bg1"/>
                </a:solidFill>
              </a:rPr>
              <a:t>. These sources span AB magnitudes </a:t>
            </a:r>
            <a:r>
              <a:rPr lang="en-US" sz="4000" b="1" dirty="0">
                <a:solidFill>
                  <a:schemeClr val="bg1"/>
                </a:solidFill>
              </a:rPr>
              <a:t>23 to 27</a:t>
            </a:r>
            <a:r>
              <a:rPr lang="en-US" sz="4000" dirty="0">
                <a:solidFill>
                  <a:schemeClr val="bg1"/>
                </a:solidFill>
              </a:rPr>
              <a:t>, representative of the faint end of Rubin’s expected dataset.</a:t>
            </a:r>
          </a:p>
          <a:p>
            <a:pPr>
              <a:buNone/>
            </a:pPr>
            <a:r>
              <a:rPr lang="en-US" sz="4000" dirty="0">
                <a:solidFill>
                  <a:schemeClr val="bg1"/>
                </a:solidFill>
              </a:rPr>
              <a:t>To evaluate classification performance, we:</a:t>
            </a:r>
          </a:p>
          <a:p>
            <a:pPr>
              <a:buFont typeface="Arial" panose="020B0604020202020204" pitchFamily="34" charset="0"/>
              <a:buChar char="•"/>
            </a:pPr>
            <a:r>
              <a:rPr lang="en-US" sz="4000" b="1" dirty="0">
                <a:solidFill>
                  <a:schemeClr val="bg1"/>
                </a:solidFill>
              </a:rPr>
              <a:t>Divided the sources into two magnitude bins</a:t>
            </a:r>
            <a:r>
              <a:rPr lang="en-US" sz="4000" dirty="0">
                <a:solidFill>
                  <a:schemeClr val="bg1"/>
                </a:solidFill>
              </a:rPr>
              <a:t>:</a:t>
            </a:r>
          </a:p>
          <a:p>
            <a:pPr marL="742950" lvl="1" indent="-285750">
              <a:buFont typeface="Arial" panose="020B0604020202020204" pitchFamily="34" charset="0"/>
              <a:buChar char="•"/>
            </a:pPr>
            <a:r>
              <a:rPr lang="en-US" sz="4000" dirty="0">
                <a:solidFill>
                  <a:schemeClr val="bg1"/>
                </a:solidFill>
              </a:rPr>
              <a:t>Brighter: 23–25 mag</a:t>
            </a:r>
          </a:p>
          <a:p>
            <a:pPr marL="742950" lvl="1" indent="-285750">
              <a:buFont typeface="Arial" panose="020B0604020202020204" pitchFamily="34" charset="0"/>
              <a:buChar char="•"/>
            </a:pPr>
            <a:r>
              <a:rPr lang="en-US" sz="4000" dirty="0">
                <a:solidFill>
                  <a:schemeClr val="bg1"/>
                </a:solidFill>
              </a:rPr>
              <a:t>Fainter: 25–27 mag</a:t>
            </a:r>
          </a:p>
          <a:p>
            <a:pPr>
              <a:buFont typeface="Arial" panose="020B0604020202020204" pitchFamily="34" charset="0"/>
              <a:buChar char="•"/>
            </a:pPr>
            <a:r>
              <a:rPr lang="en-US" sz="4000" b="1" dirty="0">
                <a:solidFill>
                  <a:schemeClr val="bg1"/>
                </a:solidFill>
              </a:rPr>
              <a:t>Cross-matched DP0 classifications with “truth” labels</a:t>
            </a:r>
            <a:r>
              <a:rPr lang="en-US" sz="4000" dirty="0">
                <a:solidFill>
                  <a:schemeClr val="bg1"/>
                </a:solidFill>
              </a:rPr>
              <a:t> provided in the simulation data.</a:t>
            </a:r>
          </a:p>
          <a:p>
            <a:pPr>
              <a:buFont typeface="Arial" panose="020B0604020202020204" pitchFamily="34" charset="0"/>
              <a:buChar char="•"/>
            </a:pPr>
            <a:r>
              <a:rPr lang="en-US" sz="4000" b="1" dirty="0">
                <a:solidFill>
                  <a:schemeClr val="bg1"/>
                </a:solidFill>
              </a:rPr>
              <a:t>Examined classification accuracy and error rates</a:t>
            </a:r>
            <a:r>
              <a:rPr lang="en-US" sz="4000" dirty="0">
                <a:solidFill>
                  <a:schemeClr val="bg1"/>
                </a:solidFill>
              </a:rPr>
              <a:t> as a function of magnitude.</a:t>
            </a:r>
          </a:p>
          <a:p>
            <a:pPr>
              <a:buFont typeface="Arial" panose="020B0604020202020204" pitchFamily="34" charset="0"/>
              <a:buChar char="•"/>
            </a:pPr>
            <a:r>
              <a:rPr lang="en-US" sz="4000" b="1" dirty="0">
                <a:solidFill>
                  <a:schemeClr val="bg1"/>
                </a:solidFill>
              </a:rPr>
              <a:t>Explored improvement strategies</a:t>
            </a:r>
            <a:r>
              <a:rPr lang="en-US" sz="4000" dirty="0">
                <a:solidFill>
                  <a:schemeClr val="bg1"/>
                </a:solidFill>
              </a:rPr>
              <a:t> using axis-ratio cuts and machine learning classifiers based on photometric and morphological features.</a:t>
            </a:r>
          </a:p>
        </p:txBody>
      </p:sp>
      <p:sp>
        <p:nvSpPr>
          <p:cNvPr id="1129" name="Rectangle 1128">
            <a:extLst>
              <a:ext uri="{FF2B5EF4-FFF2-40B4-BE49-F238E27FC236}">
                <a16:creationId xmlns:a16="http://schemas.microsoft.com/office/drawing/2014/main" id="{50CF2C2F-2BA6-AF0A-9E6E-407BFDC09ABD}"/>
              </a:ext>
            </a:extLst>
          </p:cNvPr>
          <p:cNvSpPr/>
          <p:nvPr/>
        </p:nvSpPr>
        <p:spPr>
          <a:xfrm>
            <a:off x="13286685" y="23524398"/>
            <a:ext cx="12331032" cy="9127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99" b="1" dirty="0">
                <a:solidFill>
                  <a:srgbClr val="2D3C50"/>
                </a:solidFill>
                <a:latin typeface="+mj-lt"/>
              </a:rPr>
              <a:t>Methodology</a:t>
            </a:r>
            <a:endParaRPr lang="en-US" sz="5399" b="1" dirty="0">
              <a:solidFill>
                <a:srgbClr val="2D3C50"/>
              </a:solidFill>
            </a:endParaRPr>
          </a:p>
        </p:txBody>
      </p:sp>
      <p:sp>
        <p:nvSpPr>
          <p:cNvPr id="1130" name="TextBox 1129">
            <a:extLst>
              <a:ext uri="{FF2B5EF4-FFF2-40B4-BE49-F238E27FC236}">
                <a16:creationId xmlns:a16="http://schemas.microsoft.com/office/drawing/2014/main" id="{7991D68C-6DEC-E86A-67AE-8E5F4FF5B2BC}"/>
              </a:ext>
            </a:extLst>
          </p:cNvPr>
          <p:cNvSpPr txBox="1"/>
          <p:nvPr/>
        </p:nvSpPr>
        <p:spPr>
          <a:xfrm>
            <a:off x="38284112" y="30299875"/>
            <a:ext cx="12716685" cy="11172289"/>
          </a:xfrm>
          <a:prstGeom prst="rect">
            <a:avLst/>
          </a:prstGeom>
          <a:noFill/>
        </p:spPr>
        <p:txBody>
          <a:bodyPr wrap="square" rtlCol="0">
            <a:spAutoFit/>
          </a:bodyPr>
          <a:lstStyle/>
          <a:p>
            <a:pPr>
              <a:buFont typeface="Arial" panose="020B0604020202020204" pitchFamily="34" charset="0"/>
              <a:buChar char="•"/>
            </a:pPr>
            <a:r>
              <a:rPr lang="en-US" sz="4000" b="1" dirty="0">
                <a:solidFill>
                  <a:schemeClr val="bg1"/>
                </a:solidFill>
              </a:rPr>
              <a:t>Magnitude Ranges:</a:t>
            </a:r>
          </a:p>
          <a:p>
            <a:pPr>
              <a:buFont typeface="Arial" panose="020B0604020202020204" pitchFamily="34" charset="0"/>
              <a:buChar char="•"/>
            </a:pPr>
            <a:r>
              <a:rPr lang="en-US" sz="4000" dirty="0">
                <a:solidFill>
                  <a:schemeClr val="bg1"/>
                </a:solidFill>
              </a:rPr>
              <a:t>Bright (23–25 mag): ≳ 80% correctly classified</a:t>
            </a:r>
          </a:p>
          <a:p>
            <a:pPr>
              <a:buFont typeface="Arial" panose="020B0604020202020204" pitchFamily="34" charset="0"/>
              <a:buChar char="•"/>
            </a:pPr>
            <a:r>
              <a:rPr lang="en-US" sz="4000" dirty="0">
                <a:solidFill>
                  <a:schemeClr val="bg1"/>
                </a:solidFill>
              </a:rPr>
              <a:t>Intermediate (25–27 mag): Accuracy drops to ~65%</a:t>
            </a:r>
          </a:p>
          <a:p>
            <a:pPr>
              <a:buFont typeface="Arial" panose="020B0604020202020204" pitchFamily="34" charset="0"/>
              <a:buChar char="•"/>
            </a:pPr>
            <a:r>
              <a:rPr lang="en-US" sz="4000" dirty="0">
                <a:solidFill>
                  <a:schemeClr val="bg1"/>
                </a:solidFill>
              </a:rPr>
              <a:t>Faint (25–27 mag): Misclassification exceeds 50%</a:t>
            </a:r>
          </a:p>
          <a:p>
            <a:r>
              <a:rPr lang="en-US" sz="4000" b="1" dirty="0">
                <a:solidFill>
                  <a:schemeClr val="bg1"/>
                </a:solidFill>
              </a:rPr>
              <a:t>Morphological Findings:</a:t>
            </a:r>
          </a:p>
          <a:p>
            <a:pPr marL="571500" indent="-571500">
              <a:buFont typeface="Arial" panose="020B0604020202020204" pitchFamily="34" charset="0"/>
              <a:buChar char="•"/>
            </a:pPr>
            <a:r>
              <a:rPr lang="en-US" sz="4000" dirty="0">
                <a:solidFill>
                  <a:schemeClr val="bg1"/>
                </a:solidFill>
              </a:rPr>
              <a:t>Misclassification increases with object roundness (𝑞≈1)(q≈1), derived from second-moment shape parameters (xx, </a:t>
            </a:r>
            <a:r>
              <a:rPr lang="en-US" sz="4000" dirty="0" err="1">
                <a:solidFill>
                  <a:schemeClr val="bg1"/>
                </a:solidFill>
              </a:rPr>
              <a:t>yy</a:t>
            </a:r>
            <a:r>
              <a:rPr lang="en-US" sz="4000" dirty="0">
                <a:solidFill>
                  <a:schemeClr val="bg1"/>
                </a:solidFill>
              </a:rPr>
              <a:t>, </a:t>
            </a:r>
            <a:r>
              <a:rPr lang="en-US" sz="4000" dirty="0" err="1">
                <a:solidFill>
                  <a:schemeClr val="bg1"/>
                </a:solidFill>
              </a:rPr>
              <a:t>xy</a:t>
            </a:r>
            <a:r>
              <a:rPr lang="en-US" sz="4000" dirty="0">
                <a:solidFill>
                  <a:schemeClr val="bg1"/>
                </a:solidFill>
              </a:rPr>
              <a:t>)</a:t>
            </a:r>
          </a:p>
          <a:p>
            <a:pPr marL="571500" indent="-571500">
              <a:buFont typeface="Arial" panose="020B0604020202020204" pitchFamily="34" charset="0"/>
              <a:buChar char="•"/>
            </a:pPr>
            <a:r>
              <a:rPr lang="en-US" sz="4000" dirty="0">
                <a:solidFill>
                  <a:schemeClr val="bg1"/>
                </a:solidFill>
              </a:rPr>
              <a:t>Real structural separation is visible in log(XX) vs. log(YY), motivating shape-based features in HGB</a:t>
            </a:r>
          </a:p>
          <a:p>
            <a:r>
              <a:rPr lang="en-US" sz="4000" b="1" dirty="0">
                <a:solidFill>
                  <a:schemeClr val="bg1"/>
                </a:solidFill>
              </a:rPr>
              <a:t>Performance Trade-off:</a:t>
            </a:r>
          </a:p>
          <a:p>
            <a:pPr marL="571500" indent="-571500">
              <a:buFont typeface="Arial" panose="020B0604020202020204" pitchFamily="34" charset="0"/>
              <a:buChar char="•"/>
            </a:pPr>
            <a:r>
              <a:rPr lang="en-US" sz="4000" dirty="0">
                <a:solidFill>
                  <a:schemeClr val="bg1"/>
                </a:solidFill>
              </a:rPr>
              <a:t>Galaxy completeness remains &gt;95% to 𝑟≈26.5r≈26.5</a:t>
            </a:r>
          </a:p>
          <a:p>
            <a:pPr marL="571500" indent="-571500">
              <a:buFont typeface="Arial" panose="020B0604020202020204" pitchFamily="34" charset="0"/>
              <a:buChar char="•"/>
            </a:pPr>
            <a:r>
              <a:rPr lang="en-US" sz="4000" dirty="0">
                <a:solidFill>
                  <a:schemeClr val="bg1"/>
                </a:solidFill>
              </a:rPr>
              <a:t>Star purity collapses past 𝑟≈25.5r≈25.5, with faint stars overwhelmingly misclassified as galaxies</a:t>
            </a:r>
            <a:endParaRPr lang="en-US" sz="4000" b="1" dirty="0">
              <a:solidFill>
                <a:schemeClr val="bg1"/>
              </a:solidFill>
            </a:endParaRPr>
          </a:p>
          <a:p>
            <a:r>
              <a:rPr lang="en-US" sz="4000" b="1" dirty="0">
                <a:solidFill>
                  <a:schemeClr val="bg1"/>
                </a:solidFill>
              </a:rPr>
              <a:t>Takeaway:</a:t>
            </a:r>
          </a:p>
          <a:p>
            <a:r>
              <a:rPr lang="en-US" sz="4000" b="1" dirty="0">
                <a:solidFill>
                  <a:schemeClr val="bg1"/>
                </a:solidFill>
              </a:rPr>
              <a:t>HGB aggressively pushes galaxy recovery to faint limits but does so at the cost of star classification—especially for round, dim sources.</a:t>
            </a:r>
          </a:p>
        </p:txBody>
      </p:sp>
      <p:sp>
        <p:nvSpPr>
          <p:cNvPr id="1131" name="Rectangle 1130">
            <a:extLst>
              <a:ext uri="{FF2B5EF4-FFF2-40B4-BE49-F238E27FC236}">
                <a16:creationId xmlns:a16="http://schemas.microsoft.com/office/drawing/2014/main" id="{9FE1F557-BFFE-3C4A-3ADE-5F77C7786DB0}"/>
              </a:ext>
            </a:extLst>
          </p:cNvPr>
          <p:cNvSpPr/>
          <p:nvPr/>
        </p:nvSpPr>
        <p:spPr>
          <a:xfrm>
            <a:off x="38288398" y="8357699"/>
            <a:ext cx="12494665" cy="9143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99" b="1" dirty="0">
                <a:solidFill>
                  <a:srgbClr val="2D3C50"/>
                </a:solidFill>
                <a:latin typeface="+mj-lt"/>
              </a:rPr>
              <a:t>Key Results</a:t>
            </a:r>
          </a:p>
        </p:txBody>
      </p:sp>
      <p:sp>
        <p:nvSpPr>
          <p:cNvPr id="1133" name="Rectangle 1132">
            <a:extLst>
              <a:ext uri="{FF2B5EF4-FFF2-40B4-BE49-F238E27FC236}">
                <a16:creationId xmlns:a16="http://schemas.microsoft.com/office/drawing/2014/main" id="{FD489962-CE75-A9F2-FDA3-B64A79157940}"/>
              </a:ext>
            </a:extLst>
          </p:cNvPr>
          <p:cNvSpPr/>
          <p:nvPr/>
        </p:nvSpPr>
        <p:spPr>
          <a:xfrm>
            <a:off x="12876051" y="34392917"/>
            <a:ext cx="12741666" cy="9136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99" b="1" dirty="0">
                <a:solidFill>
                  <a:srgbClr val="2D3C50"/>
                </a:solidFill>
                <a:latin typeface="+mj-lt"/>
              </a:rPr>
              <a:t>Conclusion</a:t>
            </a:r>
          </a:p>
        </p:txBody>
      </p:sp>
      <p:sp>
        <p:nvSpPr>
          <p:cNvPr id="1134" name="Rectangle 1133">
            <a:extLst>
              <a:ext uri="{FF2B5EF4-FFF2-40B4-BE49-F238E27FC236}">
                <a16:creationId xmlns:a16="http://schemas.microsoft.com/office/drawing/2014/main" id="{5B083C15-525E-D1E7-DDE2-3F3225E0C37C}"/>
              </a:ext>
            </a:extLst>
          </p:cNvPr>
          <p:cNvSpPr/>
          <p:nvPr/>
        </p:nvSpPr>
        <p:spPr>
          <a:xfrm>
            <a:off x="53586314" y="38553383"/>
            <a:ext cx="9966195" cy="9136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99" b="1" dirty="0">
                <a:solidFill>
                  <a:srgbClr val="2D3C50"/>
                </a:solidFill>
                <a:latin typeface="+mj-lt"/>
              </a:rPr>
              <a:t>Acknowledgements</a:t>
            </a:r>
          </a:p>
        </p:txBody>
      </p:sp>
      <p:pic>
        <p:nvPicPr>
          <p:cNvPr id="1135" name="Picture 1134">
            <a:extLst>
              <a:ext uri="{FF2B5EF4-FFF2-40B4-BE49-F238E27FC236}">
                <a16:creationId xmlns:a16="http://schemas.microsoft.com/office/drawing/2014/main" id="{104C9784-8DD8-C962-9DEB-A11272F51D3D}"/>
              </a:ext>
              <a:ext uri="{C183D7F6-B498-43B3-948B-1728B52AA6E4}">
                <adec:decorative xmlns:adec="http://schemas.microsoft.com/office/drawing/2017/decorative" val="1"/>
              </a:ext>
            </a:extLst>
          </p:cNvPr>
          <p:cNvPicPr>
            <a:picLocks noChangeAspect="1"/>
          </p:cNvPicPr>
          <p:nvPr/>
        </p:nvPicPr>
        <p:blipFill>
          <a:blip r:embed="rId7" cstate="print"/>
          <a:stretch>
            <a:fillRect/>
          </a:stretch>
        </p:blipFill>
        <p:spPr>
          <a:xfrm>
            <a:off x="153403" y="-365992"/>
            <a:ext cx="8712200" cy="2781049"/>
          </a:xfrm>
          <a:prstGeom prst="rect">
            <a:avLst/>
          </a:prstGeom>
        </p:spPr>
      </p:pic>
      <p:pic>
        <p:nvPicPr>
          <p:cNvPr id="1136" name="Picture 1135">
            <a:extLst>
              <a:ext uri="{FF2B5EF4-FFF2-40B4-BE49-F238E27FC236}">
                <a16:creationId xmlns:a16="http://schemas.microsoft.com/office/drawing/2014/main" id="{DAD1F31E-1611-49C0-8E4A-3EB782480951}"/>
              </a:ext>
              <a:ext uri="{C183D7F6-B498-43B3-948B-1728B52AA6E4}">
                <adec:decorative xmlns:adec="http://schemas.microsoft.com/office/drawing/2017/decorative" val="1"/>
              </a:ext>
            </a:extLst>
          </p:cNvPr>
          <p:cNvPicPr>
            <a:picLocks noChangeAspect="1"/>
          </p:cNvPicPr>
          <p:nvPr/>
        </p:nvPicPr>
        <p:blipFill>
          <a:blip r:embed="rId8" cstate="print"/>
          <a:stretch>
            <a:fillRect/>
          </a:stretch>
        </p:blipFill>
        <p:spPr>
          <a:xfrm>
            <a:off x="43870345" y="33035"/>
            <a:ext cx="7268267" cy="4088400"/>
          </a:xfrm>
          <a:prstGeom prst="rect">
            <a:avLst/>
          </a:prstGeom>
        </p:spPr>
      </p:pic>
      <p:pic>
        <p:nvPicPr>
          <p:cNvPr id="1137" name="Picture 1136" descr="A large black cylinder with a metal tube">
            <a:extLst>
              <a:ext uri="{FF2B5EF4-FFF2-40B4-BE49-F238E27FC236}">
                <a16:creationId xmlns:a16="http://schemas.microsoft.com/office/drawing/2014/main" id="{CB921F92-3A1E-1D06-32BC-57EB8825D60E}"/>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788860" y="1368040"/>
            <a:ext cx="6400983" cy="4267321"/>
          </a:xfrm>
          <a:prstGeom prst="rect">
            <a:avLst/>
          </a:prstGeom>
          <a:ln>
            <a:noFill/>
          </a:ln>
          <a:effectLst>
            <a:softEdge rad="112500"/>
          </a:effectLst>
        </p:spPr>
      </p:pic>
      <p:pic>
        <p:nvPicPr>
          <p:cNvPr id="1139" name="Picture 1138" descr="Rubin Observatory&#10;">
            <a:extLst>
              <a:ext uri="{FF2B5EF4-FFF2-40B4-BE49-F238E27FC236}">
                <a16:creationId xmlns:a16="http://schemas.microsoft.com/office/drawing/2014/main" id="{DCF61D99-0526-112F-71FE-8324DC2E25DB}"/>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6990464" y="1588310"/>
            <a:ext cx="6400983" cy="4290660"/>
          </a:xfrm>
          <a:prstGeom prst="rect">
            <a:avLst/>
          </a:prstGeom>
          <a:ln>
            <a:noFill/>
          </a:ln>
          <a:effectLst>
            <a:softEdge rad="112500"/>
          </a:effectLst>
        </p:spPr>
      </p:pic>
      <p:sp>
        <p:nvSpPr>
          <p:cNvPr id="1141" name="Rectangle 1140">
            <a:extLst>
              <a:ext uri="{FF2B5EF4-FFF2-40B4-BE49-F238E27FC236}">
                <a16:creationId xmlns:a16="http://schemas.microsoft.com/office/drawing/2014/main" id="{924DA86F-2DEF-272F-CE43-46513CF4BC06}"/>
              </a:ext>
            </a:extLst>
          </p:cNvPr>
          <p:cNvSpPr/>
          <p:nvPr/>
        </p:nvSpPr>
        <p:spPr>
          <a:xfrm>
            <a:off x="26083220" y="8344682"/>
            <a:ext cx="11883430" cy="9141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99" b="1" dirty="0">
                <a:solidFill>
                  <a:srgbClr val="2D3C50"/>
                </a:solidFill>
                <a:latin typeface="+mj-lt"/>
              </a:rPr>
              <a:t>Graphs</a:t>
            </a:r>
            <a:r>
              <a:rPr lang="en-US" sz="5399" b="1" dirty="0">
                <a:solidFill>
                  <a:srgbClr val="2D3C50"/>
                </a:solidFill>
              </a:rPr>
              <a:t> &amp; Data Analysis</a:t>
            </a:r>
            <a:endParaRPr lang="en-US" sz="5399" b="1" dirty="0">
              <a:solidFill>
                <a:srgbClr val="2D3C50"/>
              </a:solidFill>
              <a:latin typeface="+mj-lt"/>
            </a:endParaRPr>
          </a:p>
        </p:txBody>
      </p:sp>
      <p:sp>
        <p:nvSpPr>
          <p:cNvPr id="1142" name="Rectangle 1141">
            <a:extLst>
              <a:ext uri="{FF2B5EF4-FFF2-40B4-BE49-F238E27FC236}">
                <a16:creationId xmlns:a16="http://schemas.microsoft.com/office/drawing/2014/main" id="{71A06E2A-5B73-5A82-CEBB-FB7821201334}"/>
              </a:ext>
            </a:extLst>
          </p:cNvPr>
          <p:cNvSpPr/>
          <p:nvPr/>
        </p:nvSpPr>
        <p:spPr>
          <a:xfrm>
            <a:off x="541408" y="25260723"/>
            <a:ext cx="12346538" cy="9141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99" b="1" dirty="0">
                <a:solidFill>
                  <a:schemeClr val="tx1"/>
                </a:solidFill>
                <a:latin typeface="+mj-lt"/>
              </a:rPr>
              <a:t>Why Is This Important?</a:t>
            </a:r>
          </a:p>
        </p:txBody>
      </p:sp>
      <p:sp>
        <p:nvSpPr>
          <p:cNvPr id="1143" name="TextBox 1142">
            <a:extLst>
              <a:ext uri="{FF2B5EF4-FFF2-40B4-BE49-F238E27FC236}">
                <a16:creationId xmlns:a16="http://schemas.microsoft.com/office/drawing/2014/main" id="{379DA8BA-3A60-5B9D-2410-27096BC5575E}"/>
              </a:ext>
            </a:extLst>
          </p:cNvPr>
          <p:cNvSpPr txBox="1"/>
          <p:nvPr/>
        </p:nvSpPr>
        <p:spPr>
          <a:xfrm>
            <a:off x="591000" y="26461278"/>
            <a:ext cx="12286800" cy="11787842"/>
          </a:xfrm>
          <a:prstGeom prst="rect">
            <a:avLst/>
          </a:prstGeom>
          <a:noFill/>
        </p:spPr>
        <p:txBody>
          <a:bodyPr wrap="square" rtlCol="0">
            <a:spAutoFit/>
          </a:bodyPr>
          <a:lstStyle/>
          <a:p>
            <a:r>
              <a:rPr lang="en-US" sz="4000" b="1" dirty="0">
                <a:solidFill>
                  <a:schemeClr val="bg1"/>
                </a:solidFill>
              </a:rPr>
              <a:t>Transient Science:</a:t>
            </a:r>
            <a:endParaRPr lang="en-US" sz="4000" dirty="0">
              <a:solidFill>
                <a:schemeClr val="bg1"/>
              </a:solidFill>
            </a:endParaRPr>
          </a:p>
          <a:p>
            <a:pPr marL="457070" indent="-457070">
              <a:buFont typeface="Arial" panose="020B0604020202020204" pitchFamily="34" charset="0"/>
              <a:buChar char="•"/>
            </a:pPr>
            <a:r>
              <a:rPr lang="en-US" sz="4000" dirty="0">
                <a:solidFill>
                  <a:schemeClr val="bg1"/>
                </a:solidFill>
              </a:rPr>
              <a:t>Accurate object catalogs are essential for distinguishing genuine supernovae and variable events from stellar or galactic contaminants. Misclassifications can lead to false detections and missed discoveries.</a:t>
            </a:r>
          </a:p>
          <a:p>
            <a:r>
              <a:rPr lang="en-US" sz="4000" b="1" dirty="0">
                <a:solidFill>
                  <a:schemeClr val="bg1"/>
                </a:solidFill>
              </a:rPr>
              <a:t>Cosmological Precision:</a:t>
            </a:r>
            <a:endParaRPr lang="en-US" sz="4000" dirty="0">
              <a:solidFill>
                <a:schemeClr val="bg1"/>
              </a:solidFill>
            </a:endParaRPr>
          </a:p>
          <a:p>
            <a:pPr marL="457070" indent="-457070">
              <a:buFont typeface="Arial" panose="020B0604020202020204" pitchFamily="34" charset="0"/>
              <a:buChar char="•"/>
            </a:pPr>
            <a:r>
              <a:rPr lang="en-US" sz="4000" dirty="0">
                <a:solidFill>
                  <a:schemeClr val="bg1"/>
                </a:solidFill>
              </a:rPr>
              <a:t>Incorrectly identifying faint galaxies as stars can skew measurements of large-scale structure and bias our understanding of dark matter distribution.</a:t>
            </a:r>
          </a:p>
          <a:p>
            <a:r>
              <a:rPr lang="en-US" sz="4000" b="1" dirty="0">
                <a:solidFill>
                  <a:schemeClr val="bg1"/>
                </a:solidFill>
              </a:rPr>
              <a:t>Galaxy Evolution:</a:t>
            </a:r>
            <a:endParaRPr lang="en-US" sz="4000" dirty="0">
              <a:solidFill>
                <a:schemeClr val="bg1"/>
              </a:solidFill>
            </a:endParaRPr>
          </a:p>
          <a:p>
            <a:pPr marL="457070" indent="-457070">
              <a:buFont typeface="Arial" panose="020B0604020202020204" pitchFamily="34" charset="0"/>
              <a:buChar char="•"/>
            </a:pPr>
            <a:r>
              <a:rPr lang="en-US" sz="4000" dirty="0">
                <a:solidFill>
                  <a:schemeClr val="bg1"/>
                </a:solidFill>
              </a:rPr>
              <a:t>Reliable classification enables accurate galaxy counts and morphology analyses, which are fundamental to studying how galaxies form and evolve over cosmic time.</a:t>
            </a:r>
          </a:p>
          <a:p>
            <a:r>
              <a:rPr lang="en-US" sz="4000" b="1" dirty="0">
                <a:solidFill>
                  <a:schemeClr val="bg1"/>
                </a:solidFill>
              </a:rPr>
              <a:t>Maximizing Rubin’s Potential:</a:t>
            </a:r>
            <a:endParaRPr lang="en-US" sz="4000" dirty="0">
              <a:solidFill>
                <a:schemeClr val="bg1"/>
              </a:solidFill>
            </a:endParaRPr>
          </a:p>
          <a:p>
            <a:pPr marL="457070" indent="-457070">
              <a:buFont typeface="Arial" panose="020B0604020202020204" pitchFamily="34" charset="0"/>
              <a:buChar char="•"/>
            </a:pPr>
            <a:r>
              <a:rPr lang="en-US" sz="4000" dirty="0">
                <a:solidFill>
                  <a:schemeClr val="bg1"/>
                </a:solidFill>
              </a:rPr>
              <a:t>Robust classification ensures the scientific community fully leverages Rubin’s massive datasets, transforming our view of the universe.</a:t>
            </a:r>
          </a:p>
        </p:txBody>
      </p:sp>
      <p:pic>
        <p:nvPicPr>
          <p:cNvPr id="1147" name="Picture 6" descr="XX Vs. YY Perameters Table">
            <a:extLst>
              <a:ext uri="{FF2B5EF4-FFF2-40B4-BE49-F238E27FC236}">
                <a16:creationId xmlns:a16="http://schemas.microsoft.com/office/drawing/2014/main" id="{D5A28C0C-676C-EBD8-C2F0-94D71D052265}"/>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6083220" y="9612868"/>
            <a:ext cx="11883430" cy="9397745"/>
          </a:xfrm>
          <a:prstGeom prst="rect">
            <a:avLst/>
          </a:prstGeom>
          <a:noFill/>
          <a:extLst>
            <a:ext uri="{909E8E84-426E-40DD-AFC4-6F175D3DCCD1}">
              <a14:hiddenFill xmlns:a14="http://schemas.microsoft.com/office/drawing/2010/main">
                <a:solidFill>
                  <a:srgbClr val="FFFFFF"/>
                </a:solidFill>
              </a14:hiddenFill>
            </a:ext>
          </a:extLst>
        </p:spPr>
      </p:pic>
      <p:sp>
        <p:nvSpPr>
          <p:cNvPr id="1154" name="TextBox 1153">
            <a:extLst>
              <a:ext uri="{FF2B5EF4-FFF2-40B4-BE49-F238E27FC236}">
                <a16:creationId xmlns:a16="http://schemas.microsoft.com/office/drawing/2014/main" id="{584B60E8-0EB2-8470-877A-17A8C68B8331}"/>
              </a:ext>
            </a:extLst>
          </p:cNvPr>
          <p:cNvSpPr txBox="1"/>
          <p:nvPr/>
        </p:nvSpPr>
        <p:spPr>
          <a:xfrm>
            <a:off x="53586314" y="40395846"/>
            <a:ext cx="5432538" cy="2246769"/>
          </a:xfrm>
          <a:prstGeom prst="rect">
            <a:avLst/>
          </a:prstGeom>
          <a:noFill/>
        </p:spPr>
        <p:txBody>
          <a:bodyPr wrap="square" rtlCol="0">
            <a:spAutoFit/>
          </a:bodyPr>
          <a:lstStyle/>
          <a:p>
            <a:pPr marL="285669" indent="-285669">
              <a:buFont typeface="Symbol" panose="05050102010706020507" pitchFamily="18" charset="2"/>
              <a:buChar char="·"/>
            </a:pPr>
            <a:r>
              <a:rPr lang="en-US" sz="2800" dirty="0">
                <a:solidFill>
                  <a:schemeClr val="bg1"/>
                </a:solidFill>
              </a:rPr>
              <a:t>Vera C. Rubin Observatory (DP0) </a:t>
            </a:r>
          </a:p>
          <a:p>
            <a:pPr marL="285669" indent="-285669">
              <a:buFont typeface="Symbol" panose="05050102010706020507" pitchFamily="18" charset="2"/>
              <a:buChar char="·"/>
            </a:pPr>
            <a:r>
              <a:rPr lang="en-US" sz="2800" dirty="0">
                <a:solidFill>
                  <a:schemeClr val="bg1"/>
                </a:solidFill>
              </a:rPr>
              <a:t>McNair Scholars Program</a:t>
            </a:r>
          </a:p>
          <a:p>
            <a:pPr marL="285669" indent="-285669">
              <a:buFont typeface="Symbol" panose="05050102010706020507" pitchFamily="18" charset="2"/>
              <a:buChar char="·"/>
            </a:pPr>
            <a:r>
              <a:rPr lang="en-US" sz="2800" dirty="0">
                <a:solidFill>
                  <a:schemeClr val="bg1"/>
                </a:solidFill>
              </a:rPr>
              <a:t>TRIO Student Support Services</a:t>
            </a:r>
          </a:p>
          <a:p>
            <a:pPr marL="285669" indent="-285669">
              <a:buFont typeface="Symbol" panose="05050102010706020507" pitchFamily="18" charset="2"/>
              <a:buChar char="·"/>
            </a:pPr>
            <a:r>
              <a:rPr lang="en-US" sz="2800" dirty="0">
                <a:solidFill>
                  <a:schemeClr val="bg1"/>
                </a:solidFill>
              </a:rPr>
              <a:t>ASPIRE Research Initiative</a:t>
            </a:r>
          </a:p>
          <a:p>
            <a:pPr marL="285669" indent="-285669">
              <a:buFont typeface="Symbol" panose="05050102010706020507" pitchFamily="18" charset="2"/>
              <a:buChar char="·"/>
            </a:pPr>
            <a:r>
              <a:rPr lang="en-US" sz="2800" dirty="0">
                <a:solidFill>
                  <a:schemeClr val="bg1"/>
                </a:solidFill>
              </a:rPr>
              <a:t>Vera C. Rubin Observatory</a:t>
            </a:r>
          </a:p>
        </p:txBody>
      </p:sp>
      <p:pic>
        <p:nvPicPr>
          <p:cNvPr id="1155" name="Picture 1154">
            <a:extLst>
              <a:ext uri="{FF2B5EF4-FFF2-40B4-BE49-F238E27FC236}">
                <a16:creationId xmlns:a16="http://schemas.microsoft.com/office/drawing/2014/main" id="{1C02E7AE-1484-1F2E-3DBF-A6E39DBF7127}"/>
              </a:ext>
              <a:ext uri="{C183D7F6-B498-43B3-948B-1728B52AA6E4}">
                <adec:decorative xmlns:adec="http://schemas.microsoft.com/office/drawing/2017/decorative" val="1"/>
              </a:ext>
            </a:extLst>
          </p:cNvPr>
          <p:cNvPicPr>
            <a:picLocks noChangeAspect="1"/>
          </p:cNvPicPr>
          <p:nvPr/>
        </p:nvPicPr>
        <p:blipFill>
          <a:blip r:embed="rId12"/>
          <a:stretch>
            <a:fillRect/>
          </a:stretch>
        </p:blipFill>
        <p:spPr>
          <a:xfrm>
            <a:off x="46058910" y="4040149"/>
            <a:ext cx="3512033" cy="2354467"/>
          </a:xfrm>
          <a:prstGeom prst="rect">
            <a:avLst/>
          </a:prstGeom>
        </p:spPr>
      </p:pic>
      <p:sp>
        <p:nvSpPr>
          <p:cNvPr id="8" name="TextBox 7">
            <a:extLst>
              <a:ext uri="{FF2B5EF4-FFF2-40B4-BE49-F238E27FC236}">
                <a16:creationId xmlns:a16="http://schemas.microsoft.com/office/drawing/2014/main" id="{2F5AB938-56CA-1C3C-2CA9-D2E623CE6893}"/>
              </a:ext>
            </a:extLst>
          </p:cNvPr>
          <p:cNvSpPr txBox="1"/>
          <p:nvPr/>
        </p:nvSpPr>
        <p:spPr>
          <a:xfrm>
            <a:off x="59529435" y="40361695"/>
            <a:ext cx="3493478" cy="1815882"/>
          </a:xfrm>
          <a:prstGeom prst="rect">
            <a:avLst/>
          </a:prstGeom>
          <a:noFill/>
        </p:spPr>
        <p:txBody>
          <a:bodyPr wrap="square">
            <a:spAutoFit/>
          </a:bodyPr>
          <a:lstStyle/>
          <a:p>
            <a:pPr marL="285669" indent="-285669">
              <a:buFont typeface="Symbol" panose="05050102010706020507" pitchFamily="18" charset="2"/>
              <a:buChar char="·"/>
            </a:pPr>
            <a:r>
              <a:rPr lang="en-US" sz="2800" dirty="0">
                <a:solidFill>
                  <a:schemeClr val="bg1"/>
                </a:solidFill>
              </a:rPr>
              <a:t>CSU Stanislaus</a:t>
            </a:r>
          </a:p>
          <a:p>
            <a:pPr marL="285669" indent="-285669">
              <a:buFont typeface="Symbol" panose="05050102010706020507" pitchFamily="18" charset="2"/>
              <a:buChar char="·"/>
            </a:pPr>
            <a:r>
              <a:rPr lang="en-US" sz="2800" dirty="0">
                <a:solidFill>
                  <a:schemeClr val="bg1"/>
                </a:solidFill>
              </a:rPr>
              <a:t>Dr. Brian Morsony </a:t>
            </a:r>
          </a:p>
          <a:p>
            <a:pPr marL="285669" indent="-285669">
              <a:buFont typeface="Symbol" panose="05050102010706020507" pitchFamily="18" charset="2"/>
              <a:buChar char="·"/>
            </a:pPr>
            <a:r>
              <a:rPr lang="en-US" sz="2800" dirty="0">
                <a:solidFill>
                  <a:schemeClr val="bg1"/>
                </a:solidFill>
              </a:rPr>
              <a:t>Dr. Nicole Cochran</a:t>
            </a:r>
          </a:p>
          <a:p>
            <a:pPr marL="285669" indent="-285669">
              <a:buFont typeface="Symbol" panose="05050102010706020507" pitchFamily="18" charset="2"/>
              <a:buChar char="·"/>
            </a:pPr>
            <a:r>
              <a:rPr lang="en-US" sz="2800" dirty="0">
                <a:solidFill>
                  <a:schemeClr val="bg1"/>
                </a:solidFill>
              </a:rPr>
              <a:t>Dr. Ellen Bell</a:t>
            </a:r>
          </a:p>
        </p:txBody>
      </p:sp>
      <p:sp>
        <p:nvSpPr>
          <p:cNvPr id="2" name="TextBox 1">
            <a:extLst>
              <a:ext uri="{FF2B5EF4-FFF2-40B4-BE49-F238E27FC236}">
                <a16:creationId xmlns:a16="http://schemas.microsoft.com/office/drawing/2014/main" id="{2C0A806A-BBE7-BEF5-857D-4267BFED60D8}"/>
              </a:ext>
            </a:extLst>
          </p:cNvPr>
          <p:cNvSpPr txBox="1"/>
          <p:nvPr/>
        </p:nvSpPr>
        <p:spPr>
          <a:xfrm>
            <a:off x="38446670" y="10274071"/>
            <a:ext cx="12336393" cy="8094524"/>
          </a:xfrm>
          <a:prstGeom prst="rect">
            <a:avLst/>
          </a:prstGeom>
          <a:noFill/>
        </p:spPr>
        <p:txBody>
          <a:bodyPr wrap="square" rtlCol="0">
            <a:spAutoFit/>
          </a:bodyPr>
          <a:lstStyle/>
          <a:p>
            <a:pPr>
              <a:buNone/>
            </a:pPr>
            <a:r>
              <a:rPr lang="en-US" sz="4000" b="1" dirty="0">
                <a:solidFill>
                  <a:schemeClr val="bg1"/>
                </a:solidFill>
              </a:rPr>
              <a:t>Shape-Based Separation (XX vs. YY)</a:t>
            </a:r>
          </a:p>
          <a:p>
            <a:pPr>
              <a:buNone/>
            </a:pPr>
            <a:r>
              <a:rPr lang="en-US" sz="4000" b="1" dirty="0">
                <a:solidFill>
                  <a:schemeClr val="bg1"/>
                </a:solidFill>
              </a:rPr>
              <a:t>Color Key:</a:t>
            </a:r>
            <a:endParaRPr lang="en-US" sz="4000" dirty="0">
              <a:solidFill>
                <a:schemeClr val="bg1"/>
              </a:solidFill>
            </a:endParaRPr>
          </a:p>
          <a:p>
            <a:pPr>
              <a:buFont typeface="Arial" panose="020B0604020202020204" pitchFamily="34" charset="0"/>
              <a:buChar char="•"/>
            </a:pPr>
            <a:r>
              <a:rPr lang="en-US" sz="4000" b="1" dirty="0">
                <a:solidFill>
                  <a:schemeClr val="bg1"/>
                </a:solidFill>
              </a:rPr>
              <a:t>Blue</a:t>
            </a:r>
            <a:r>
              <a:rPr lang="en-US" sz="4000" dirty="0">
                <a:solidFill>
                  <a:schemeClr val="bg1"/>
                </a:solidFill>
              </a:rPr>
              <a:t>: Real stars (correctly classified)</a:t>
            </a:r>
          </a:p>
          <a:p>
            <a:pPr>
              <a:buFont typeface="Arial" panose="020B0604020202020204" pitchFamily="34" charset="0"/>
              <a:buChar char="•"/>
            </a:pPr>
            <a:r>
              <a:rPr lang="en-US" sz="4000" b="1" dirty="0">
                <a:solidFill>
                  <a:schemeClr val="bg1"/>
                </a:solidFill>
              </a:rPr>
              <a:t>Red</a:t>
            </a:r>
            <a:r>
              <a:rPr lang="en-US" sz="4000" dirty="0">
                <a:solidFill>
                  <a:schemeClr val="bg1"/>
                </a:solidFill>
              </a:rPr>
              <a:t>: False stars (misclassified by HGB)</a:t>
            </a:r>
          </a:p>
          <a:p>
            <a:r>
              <a:rPr lang="en-US" sz="4000" b="1" dirty="0">
                <a:solidFill>
                  <a:schemeClr val="bg1"/>
                </a:solidFill>
              </a:rPr>
              <a:t>Findings:</a:t>
            </a:r>
            <a:endParaRPr lang="en-US" sz="4000" dirty="0">
              <a:solidFill>
                <a:schemeClr val="bg1"/>
              </a:solidFill>
            </a:endParaRPr>
          </a:p>
          <a:p>
            <a:r>
              <a:rPr lang="en-US" sz="4000" dirty="0">
                <a:solidFill>
                  <a:schemeClr val="bg1"/>
                </a:solidFill>
              </a:rPr>
              <a:t>Real stars cluster at higher XX (~5–20), YY (~3–15).</a:t>
            </a:r>
          </a:p>
          <a:p>
            <a:r>
              <a:rPr lang="en-US" sz="4000" dirty="0">
                <a:solidFill>
                  <a:schemeClr val="bg1"/>
                </a:solidFill>
              </a:rPr>
              <a:t>False stars (misclassified by HGB) cluster near origin (XX &lt; 5, YY &lt; 3).</a:t>
            </a:r>
            <a:br>
              <a:rPr lang="en-US" sz="4000" dirty="0">
                <a:solidFill>
                  <a:schemeClr val="bg1"/>
                </a:solidFill>
              </a:rPr>
            </a:br>
            <a:r>
              <a:rPr lang="en-US" sz="4000" b="1" dirty="0">
                <a:solidFill>
                  <a:schemeClr val="bg1"/>
                </a:solidFill>
              </a:rPr>
              <a:t>Conclusion:</a:t>
            </a:r>
            <a:br>
              <a:rPr lang="en-US" sz="4000" dirty="0">
                <a:solidFill>
                  <a:schemeClr val="bg1"/>
                </a:solidFill>
              </a:rPr>
            </a:br>
            <a:r>
              <a:rPr lang="en-US" sz="4000" dirty="0">
                <a:solidFill>
                  <a:schemeClr val="bg1"/>
                </a:solidFill>
              </a:rPr>
              <a:t>Shape parameters (XX, YY) are strong morphological discriminators—essential for improving classification of faint sources.</a:t>
            </a:r>
          </a:p>
          <a:p>
            <a:pPr>
              <a:buNone/>
            </a:pPr>
            <a:r>
              <a:rPr lang="en-US" sz="4000" dirty="0">
                <a:solidFill>
                  <a:schemeClr val="bg1"/>
                </a:solidFill>
              </a:rPr>
              <a:t>discriminator between stars and galaxies.</a:t>
            </a:r>
          </a:p>
        </p:txBody>
      </p:sp>
      <p:pic>
        <p:nvPicPr>
          <p:cNvPr id="1030" name="Picture 6" descr="Table">
            <a:extLst>
              <a:ext uri="{FF2B5EF4-FFF2-40B4-BE49-F238E27FC236}">
                <a16:creationId xmlns:a16="http://schemas.microsoft.com/office/drawing/2014/main" id="{54042701-CA90-4CA7-7BD0-98D7CD498321}"/>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6001940" y="31209228"/>
            <a:ext cx="11883430" cy="9497729"/>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Table">
            <a:extLst>
              <a:ext uri="{FF2B5EF4-FFF2-40B4-BE49-F238E27FC236}">
                <a16:creationId xmlns:a16="http://schemas.microsoft.com/office/drawing/2014/main" id="{0BE7D44C-0361-F1F0-52BF-022D4D418DD7}"/>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t="8452"/>
          <a:stretch>
            <a:fillRect/>
          </a:stretch>
        </p:blipFill>
        <p:spPr bwMode="auto">
          <a:xfrm>
            <a:off x="26001941" y="20646647"/>
            <a:ext cx="11883429" cy="8626711"/>
          </a:xfrm>
          <a:prstGeom prst="rect">
            <a:avLst/>
          </a:prstGeom>
          <a:noFill/>
        </p:spPr>
      </p:pic>
      <p:sp>
        <p:nvSpPr>
          <p:cNvPr id="6" name="TextBox 5">
            <a:extLst>
              <a:ext uri="{FF2B5EF4-FFF2-40B4-BE49-F238E27FC236}">
                <a16:creationId xmlns:a16="http://schemas.microsoft.com/office/drawing/2014/main" id="{D4C5E4DA-6350-2AE1-E79F-A108F26C5190}"/>
              </a:ext>
            </a:extLst>
          </p:cNvPr>
          <p:cNvSpPr txBox="1"/>
          <p:nvPr/>
        </p:nvSpPr>
        <p:spPr>
          <a:xfrm>
            <a:off x="38473311" y="21836071"/>
            <a:ext cx="12338285" cy="6247864"/>
          </a:xfrm>
          <a:prstGeom prst="rect">
            <a:avLst/>
          </a:prstGeom>
          <a:noFill/>
        </p:spPr>
        <p:txBody>
          <a:bodyPr wrap="square">
            <a:spAutoFit/>
          </a:bodyPr>
          <a:lstStyle/>
          <a:p>
            <a:pPr>
              <a:buNone/>
            </a:pPr>
            <a:r>
              <a:rPr lang="en-US" sz="4000" b="1" dirty="0">
                <a:solidFill>
                  <a:schemeClr val="bg1"/>
                </a:solidFill>
              </a:rPr>
              <a:t>Magnitude 23–25:</a:t>
            </a:r>
          </a:p>
          <a:p>
            <a:pPr marL="571500" indent="-571500">
              <a:buFont typeface="Arial" panose="020B0604020202020204" pitchFamily="34" charset="0"/>
              <a:buChar char="•"/>
            </a:pPr>
            <a:r>
              <a:rPr lang="en-US" sz="4000" dirty="0">
                <a:solidFill>
                  <a:schemeClr val="bg1"/>
                </a:solidFill>
              </a:rPr>
              <a:t>Stars: Accuracy drops from 60% → 20%</a:t>
            </a:r>
          </a:p>
          <a:p>
            <a:pPr marL="571500" indent="-571500">
              <a:buFont typeface="Arial" panose="020B0604020202020204" pitchFamily="34" charset="0"/>
              <a:buChar char="•"/>
            </a:pPr>
            <a:r>
              <a:rPr lang="en-US" sz="4000" dirty="0">
                <a:solidFill>
                  <a:schemeClr val="bg1"/>
                </a:solidFill>
              </a:rPr>
              <a:t>Galaxies: 100% → 95%</a:t>
            </a:r>
          </a:p>
          <a:p>
            <a:pPr>
              <a:buNone/>
            </a:pPr>
            <a:r>
              <a:rPr lang="en-US" sz="4000" b="1" dirty="0">
                <a:solidFill>
                  <a:schemeClr val="bg1"/>
                </a:solidFill>
              </a:rPr>
              <a:t>Magnitude 25–27:</a:t>
            </a:r>
          </a:p>
          <a:p>
            <a:pPr marL="571500" indent="-571500">
              <a:buFont typeface="Arial" panose="020B0604020202020204" pitchFamily="34" charset="0"/>
              <a:buChar char="•"/>
            </a:pPr>
            <a:r>
              <a:rPr lang="en-US" sz="4000" dirty="0">
                <a:solidFill>
                  <a:schemeClr val="bg1"/>
                </a:solidFill>
              </a:rPr>
              <a:t>Stars: &lt;40% correct</a:t>
            </a:r>
          </a:p>
          <a:p>
            <a:pPr marL="571500" indent="-571500">
              <a:buFont typeface="Arial" panose="020B0604020202020204" pitchFamily="34" charset="0"/>
              <a:buChar char="•"/>
            </a:pPr>
            <a:r>
              <a:rPr lang="en-US" sz="4000" dirty="0">
                <a:solidFill>
                  <a:schemeClr val="bg1"/>
                </a:solidFill>
              </a:rPr>
              <a:t>Galaxies: 95% → 70%</a:t>
            </a:r>
          </a:p>
          <a:p>
            <a:pPr>
              <a:buNone/>
            </a:pPr>
            <a:r>
              <a:rPr lang="en-US" sz="4000" b="1" dirty="0">
                <a:solidFill>
                  <a:schemeClr val="bg1"/>
                </a:solidFill>
              </a:rPr>
              <a:t>Takeaway:</a:t>
            </a:r>
          </a:p>
          <a:p>
            <a:pPr>
              <a:buNone/>
            </a:pPr>
            <a:r>
              <a:rPr lang="en-US" sz="4000" dirty="0">
                <a:solidFill>
                  <a:schemeClr val="bg1"/>
                </a:solidFill>
              </a:rPr>
              <a:t>Star classification collapses at faint mags; robust galaxy recovery persists to r ≈ 26.5. Improvements are critical beyond 25 mag.</a:t>
            </a:r>
          </a:p>
        </p:txBody>
      </p:sp>
      <p:sp>
        <p:nvSpPr>
          <p:cNvPr id="38" name="Rectangle 57">
            <a:extLst>
              <a:ext uri="{FF2B5EF4-FFF2-40B4-BE49-F238E27FC236}">
                <a16:creationId xmlns:a16="http://schemas.microsoft.com/office/drawing/2014/main" id="{0859BA7B-9A8F-4D87-4FAB-89902FD6F54C}"/>
              </a:ext>
            </a:extLst>
          </p:cNvPr>
          <p:cNvSpPr>
            <a:spLocks noChangeArrowheads="1"/>
          </p:cNvSpPr>
          <p:nvPr/>
        </p:nvSpPr>
        <p:spPr bwMode="auto">
          <a:xfrm>
            <a:off x="12838416" y="35428392"/>
            <a:ext cx="12741666" cy="75405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chemeClr val="bg1"/>
                </a:solidFill>
                <a:effectLst/>
                <a:latin typeface="Arial" panose="020B0604020202020204" pitchFamily="34" charset="0"/>
              </a:rPr>
              <a:t>We analyzed 750,000 sources and found star classification accuracy drops below 50% beyond mag 25, while galaxies stay &gt;95% through ~26.5. Shape-based filters recovered 10–15% of misclassified galaxies. A machine learning model using photometry + morphology improved accuracy by 5%.</a:t>
            </a:r>
            <a:endParaRPr lang="en-US" altLang="en-US" sz="4000" dirty="0">
              <a:solidFill>
                <a:schemeClr val="bg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400" b="1" i="0" u="none" strike="noStrike" cap="none" normalizeH="0" baseline="0" dirty="0">
                <a:ln>
                  <a:noFill/>
                </a:ln>
                <a:solidFill>
                  <a:schemeClr val="bg1"/>
                </a:solidFill>
                <a:effectLst/>
                <a:latin typeface="Arial" panose="020B0604020202020204" pitchFamily="34" charset="0"/>
              </a:rPr>
              <a:t>Future Enhancements: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bg1"/>
                </a:solidFill>
                <a:effectLst/>
                <a:latin typeface="Arial" panose="020B0604020202020204" pitchFamily="34" charset="0"/>
              </a:rPr>
              <a:t>Add color features (e.g., g–r, r–</a:t>
            </a:r>
            <a:r>
              <a:rPr kumimoji="0" lang="en-US" altLang="en-US" sz="4000" b="0" i="0" u="none" strike="noStrike" cap="none" normalizeH="0" baseline="0" dirty="0" err="1">
                <a:ln>
                  <a:noFill/>
                </a:ln>
                <a:solidFill>
                  <a:schemeClr val="bg1"/>
                </a:solidFill>
                <a:effectLst/>
                <a:latin typeface="Arial" panose="020B0604020202020204" pitchFamily="34" charset="0"/>
              </a:rPr>
              <a:t>i</a:t>
            </a:r>
            <a:r>
              <a:rPr kumimoji="0" lang="en-US" altLang="en-US" sz="4000" b="0" i="0" u="none" strike="noStrike" cap="none" normalizeH="0" baseline="0" dirty="0">
                <a:ln>
                  <a:noFill/>
                </a:ln>
                <a:solidFill>
                  <a:schemeClr val="bg1"/>
                </a:solidFill>
                <a:effectLst/>
                <a:latin typeface="Arial" panose="020B0604020202020204" pitchFamily="34" charset="0"/>
              </a:rPr>
              <a:t>) to better identify faint stars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bg1"/>
                </a:solidFill>
                <a:effectLst/>
                <a:latin typeface="Arial" panose="020B0604020202020204" pitchFamily="34" charset="0"/>
              </a:rPr>
              <a:t>Balance training data and tune P(star) thresholds</a:t>
            </a:r>
          </a:p>
          <a:p>
            <a:pPr marL="571500" marR="0" lvl="0" indent="-5715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4000" b="0" i="0" u="none" strike="noStrike" cap="none" normalizeH="0" baseline="0" dirty="0">
                <a:ln>
                  <a:noFill/>
                </a:ln>
                <a:solidFill>
                  <a:schemeClr val="bg1"/>
                </a:solidFill>
                <a:effectLst/>
                <a:latin typeface="Arial" panose="020B0604020202020204" pitchFamily="34" charset="0"/>
              </a:rPr>
              <a:t>Use a hybrid model: HGB for galaxies + secondary classifier for stars</a:t>
            </a:r>
          </a:p>
        </p:txBody>
      </p:sp>
      <p:sp>
        <p:nvSpPr>
          <p:cNvPr id="60" name="TextBox 59">
            <a:extLst>
              <a:ext uri="{FF2B5EF4-FFF2-40B4-BE49-F238E27FC236}">
                <a16:creationId xmlns:a16="http://schemas.microsoft.com/office/drawing/2014/main" id="{9A580426-FD9A-34A9-AA28-53C43C533A9D}"/>
              </a:ext>
            </a:extLst>
          </p:cNvPr>
          <p:cNvSpPr txBox="1"/>
          <p:nvPr/>
        </p:nvSpPr>
        <p:spPr>
          <a:xfrm>
            <a:off x="13203806" y="9143400"/>
            <a:ext cx="12300156" cy="14311610"/>
          </a:xfrm>
          <a:prstGeom prst="rect">
            <a:avLst/>
          </a:prstGeom>
          <a:noFill/>
        </p:spPr>
        <p:txBody>
          <a:bodyPr wrap="square" rtlCol="0">
            <a:spAutoFit/>
          </a:bodyPr>
          <a:lstStyle/>
          <a:p>
            <a:r>
              <a:rPr lang="en-US" sz="4000" dirty="0">
                <a:solidFill>
                  <a:schemeClr val="bg1"/>
                </a:solidFill>
              </a:rPr>
              <a:t>The Vera C. Rubin Observatory is a next-generation, ground-based facility designed to explore the dynamic universe. It houses the Large Synoptic Survey Telescope (LSST) — an 8.4-meter telescope equipped with the largest digital camera ever built, boasting 3.2 gigapixels.</a:t>
            </a:r>
          </a:p>
          <a:p>
            <a:r>
              <a:rPr lang="en-US" sz="4000" dirty="0">
                <a:solidFill>
                  <a:schemeClr val="bg1"/>
                </a:solidFill>
              </a:rPr>
              <a:t>Over its planned 10-year mission, Rubin will repeatedly image the entire southern sky every few nights, creating an unprecedented dataset in both depth and cadence. This ambitious effort, known as the Legacy Survey of Space and Time (LSST), is expected to transform nearly every area of astrophysics.</a:t>
            </a:r>
          </a:p>
          <a:p>
            <a:r>
              <a:rPr lang="en-US" sz="4400" b="1" dirty="0">
                <a:solidFill>
                  <a:schemeClr val="bg1"/>
                </a:solidFill>
              </a:rPr>
              <a:t>Scientific Goals Include:</a:t>
            </a:r>
          </a:p>
          <a:p>
            <a:pPr marL="571500" indent="-571500">
              <a:buFont typeface="Arial" panose="020B0604020202020204" pitchFamily="34" charset="0"/>
              <a:buChar char="•"/>
            </a:pPr>
            <a:r>
              <a:rPr lang="en-US" sz="4000" dirty="0">
                <a:solidFill>
                  <a:schemeClr val="bg1"/>
                </a:solidFill>
              </a:rPr>
              <a:t>Cataloging billions of stars and galaxies</a:t>
            </a:r>
          </a:p>
          <a:p>
            <a:pPr marL="571500" indent="-571500">
              <a:buFont typeface="Arial" panose="020B0604020202020204" pitchFamily="34" charset="0"/>
              <a:buChar char="•"/>
            </a:pPr>
            <a:r>
              <a:rPr lang="en-US" sz="4000" dirty="0">
                <a:solidFill>
                  <a:schemeClr val="bg1"/>
                </a:solidFill>
              </a:rPr>
              <a:t>Mapping the structure and formation history of the Milky Way</a:t>
            </a:r>
          </a:p>
          <a:p>
            <a:pPr marL="571500" indent="-571500">
              <a:buFont typeface="Arial" panose="020B0604020202020204" pitchFamily="34" charset="0"/>
              <a:buChar char="•"/>
            </a:pPr>
            <a:r>
              <a:rPr lang="en-US" sz="4000" dirty="0">
                <a:solidFill>
                  <a:schemeClr val="bg1"/>
                </a:solidFill>
              </a:rPr>
              <a:t>Monitoring transient events such as supernovae, variable stars, and near-Earth asteroids</a:t>
            </a:r>
          </a:p>
          <a:p>
            <a:pPr marL="571500" indent="-571500">
              <a:buFont typeface="Arial" panose="020B0604020202020204" pitchFamily="34" charset="0"/>
              <a:buChar char="•"/>
            </a:pPr>
            <a:r>
              <a:rPr lang="en-US" sz="4000" dirty="0">
                <a:solidFill>
                  <a:schemeClr val="bg1"/>
                </a:solidFill>
              </a:rPr>
              <a:t>Probing dark matter and dark energy, the invisible scaffolding of the cosmos</a:t>
            </a:r>
          </a:p>
          <a:p>
            <a:pPr marL="571500" indent="-571500">
              <a:buFont typeface="Arial" panose="020B0604020202020204" pitchFamily="34" charset="0"/>
              <a:buChar char="•"/>
            </a:pPr>
            <a:r>
              <a:rPr lang="en-US" sz="4000" dirty="0">
                <a:solidFill>
                  <a:schemeClr val="bg1"/>
                </a:solidFill>
              </a:rPr>
              <a:t>And discovering phenomena we haven’t even imagined yet</a:t>
            </a:r>
          </a:p>
          <a:p>
            <a:r>
              <a:rPr lang="en-US" sz="4000" b="1" dirty="0">
                <a:solidFill>
                  <a:schemeClr val="bg1"/>
                </a:solidFill>
              </a:rPr>
              <a:t>First public data release: June 30th, 2025</a:t>
            </a:r>
            <a:endParaRPr lang="en-US" sz="3600" b="1" dirty="0">
              <a:solidFill>
                <a:schemeClr val="bg1"/>
              </a:solidFill>
            </a:endParaRPr>
          </a:p>
        </p:txBody>
      </p:sp>
      <p:sp>
        <p:nvSpPr>
          <p:cNvPr id="61" name="Rectangle 60">
            <a:extLst>
              <a:ext uri="{FF2B5EF4-FFF2-40B4-BE49-F238E27FC236}">
                <a16:creationId xmlns:a16="http://schemas.microsoft.com/office/drawing/2014/main" id="{4744C4F8-2730-E9BC-C09E-C965FEE2BEDD}"/>
              </a:ext>
            </a:extLst>
          </p:cNvPr>
          <p:cNvSpPr/>
          <p:nvPr/>
        </p:nvSpPr>
        <p:spPr>
          <a:xfrm>
            <a:off x="13203806" y="8239600"/>
            <a:ext cx="12300156" cy="9676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399" b="1" dirty="0">
                <a:solidFill>
                  <a:srgbClr val="2D3C50"/>
                </a:solidFill>
                <a:latin typeface="+mj-lt"/>
              </a:rPr>
              <a:t>Introduction and Background</a:t>
            </a:r>
          </a:p>
        </p:txBody>
      </p:sp>
    </p:spTree>
    <p:extLst>
      <p:ext uri="{BB962C8B-B14F-4D97-AF65-F5344CB8AC3E}">
        <p14:creationId xmlns:p14="http://schemas.microsoft.com/office/powerpoint/2010/main" val="409705571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9D18D66C762664B8AA589B328D26850" ma:contentTypeVersion="12" ma:contentTypeDescription="Create a new document." ma:contentTypeScope="" ma:versionID="3b72230da4e88a1754d618f71d2ac303">
  <xsd:schema xmlns:xsd="http://www.w3.org/2001/XMLSchema" xmlns:xs="http://www.w3.org/2001/XMLSchema" xmlns:p="http://schemas.microsoft.com/office/2006/metadata/properties" xmlns:ns3="d2983fc9-a06f-42c6-a5ab-cdac328ed5fc" targetNamespace="http://schemas.microsoft.com/office/2006/metadata/properties" ma:root="true" ma:fieldsID="7b453ac6ff1272e60e1c4682bd512c15" ns3:_="">
    <xsd:import namespace="d2983fc9-a06f-42c6-a5ab-cdac328ed5fc"/>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MediaServiceDateTaken" minOccurs="0"/>
                <xsd:element ref="ns3:MediaServiceGenerationTime" minOccurs="0"/>
                <xsd:element ref="ns3:MediaServiceEventHashCode" minOccurs="0"/>
                <xsd:element ref="ns3:MediaServiceSystemTags" minOccurs="0"/>
                <xsd:element ref="ns3:MediaServiceOCR" minOccurs="0"/>
                <xsd:element ref="ns3:_activity"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2983fc9-a06f-42c6-a5ab-cdac328ed5f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SystemTags" ma:index="15" nillable="true" ma:displayName="MediaServiceSystemTags" ma:hidden="true" ma:internalName="MediaServiceSystemTags" ma:readOnly="true">
      <xsd:simpleType>
        <xsd:restriction base="dms:Note"/>
      </xsd:simpleType>
    </xsd:element>
    <xsd:element name="MediaServiceOCR" ma:index="16" nillable="true" ma:displayName="Extracted Text" ma:internalName="MediaServiceOCR" ma:readOnly="true">
      <xsd:simpleType>
        <xsd:restriction base="dms:Note">
          <xsd:maxLength value="255"/>
        </xsd:restriction>
      </xsd:simpleType>
    </xsd:element>
    <xsd:element name="_activity" ma:index="17" nillable="true" ma:displayName="_activity" ma:hidden="true" ma:internalName="_activity">
      <xsd:simpleType>
        <xsd:restriction base="dms:Note"/>
      </xsd:simpleType>
    </xsd:element>
    <xsd:element name="MediaServiceLocation" ma:index="18" nillable="true" ma:displayName="Loca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d2983fc9-a06f-42c6-a5ab-cdac328ed5fc"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8A922BE-00A8-409C-91AA-0EBC2E36DA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2983fc9-a06f-42c6-a5ab-cdac328ed5f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D91D732-2646-4A87-9AE3-C8255A8B0A4B}">
  <ds:schemaRefs>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http://purl.org/dc/dcmitype/"/>
    <ds:schemaRef ds:uri="http://purl.org/dc/terms/"/>
    <ds:schemaRef ds:uri="http://www.w3.org/XML/1998/namespace"/>
    <ds:schemaRef ds:uri="d2983fc9-a06f-42c6-a5ab-cdac328ed5fc"/>
    <ds:schemaRef ds:uri="http://schemas.microsoft.com/office/2006/metadata/properties"/>
  </ds:schemaRefs>
</ds:datastoreItem>
</file>

<file path=customXml/itemProps3.xml><?xml version="1.0" encoding="utf-8"?>
<ds:datastoreItem xmlns:ds="http://schemas.openxmlformats.org/officeDocument/2006/customXml" ds:itemID="{4D1DA3E8-E78F-458A-B4A5-F7C911AEB09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Wisp</Template>
  <TotalTime>3117</TotalTime>
  <Words>1042</Words>
  <Application>Microsoft Office PowerPoint</Application>
  <PresentationFormat>Custom</PresentationFormat>
  <Paragraphs>87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Aptos</vt:lpstr>
      <vt:lpstr>Aptos Display</vt:lpstr>
      <vt:lpstr>Arial</vt:lpstr>
      <vt:lpstr>Open Sans</vt:lpstr>
      <vt:lpstr>Symbol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Jonathan Rodriguez</dc:creator>
  <cp:lastModifiedBy>Nicole Cochran</cp:lastModifiedBy>
  <cp:revision>9</cp:revision>
  <dcterms:created xsi:type="dcterms:W3CDTF">2025-07-01T21:16:49Z</dcterms:created>
  <dcterms:modified xsi:type="dcterms:W3CDTF">2025-07-18T17:35:32Z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0x01010059D18D66C762664B8AA589B328D26850</vt:lpwstr>
  </property>
</Properties>
</file>

<file path=docProps/thumbnail.jpeg>
</file>